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ink/ink1.xml" ContentType="application/inkml+xml"/>
  <Override PartName="/ppt/notesSlides/notesSlide16.xml" ContentType="application/vnd.openxmlformats-officedocument.presentationml.notesSlide+xml"/>
  <Override PartName="/ppt/ink/ink2.xml" ContentType="application/inkml+xml"/>
  <Override PartName="/ppt/notesSlides/notesSlide17.xml" ContentType="application/vnd.openxmlformats-officedocument.presentationml.notesSlide+xml"/>
  <Override PartName="/ppt/ink/ink3.xml" ContentType="application/inkml+xml"/>
  <Override PartName="/ppt/notesSlides/notesSlide18.xml" ContentType="application/vnd.openxmlformats-officedocument.presentationml.notesSlide+xml"/>
  <Override PartName="/ppt/ink/ink4.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87" r:id="rId2"/>
    <p:sldId id="281" r:id="rId3"/>
    <p:sldId id="1315" r:id="rId4"/>
    <p:sldId id="1345" r:id="rId5"/>
    <p:sldId id="1332" r:id="rId6"/>
    <p:sldId id="1357" r:id="rId7"/>
    <p:sldId id="1360" r:id="rId8"/>
    <p:sldId id="1358" r:id="rId9"/>
    <p:sldId id="1359" r:id="rId10"/>
    <p:sldId id="467" r:id="rId11"/>
    <p:sldId id="1216" r:id="rId12"/>
    <p:sldId id="1350" r:id="rId13"/>
    <p:sldId id="1351" r:id="rId14"/>
    <p:sldId id="532" r:id="rId15"/>
    <p:sldId id="1337" r:id="rId16"/>
    <p:sldId id="1352" r:id="rId17"/>
    <p:sldId id="1353" r:id="rId18"/>
    <p:sldId id="275" r:id="rId19"/>
    <p:sldId id="1283" r:id="rId20"/>
    <p:sldId id="1355" r:id="rId21"/>
    <p:sldId id="1354" r:id="rId22"/>
    <p:sldId id="1356" r:id="rId2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EF8"/>
    <a:srgbClr val="FF6600"/>
    <a:srgbClr val="3333FF"/>
    <a:srgbClr val="9933FF"/>
    <a:srgbClr val="00FF00"/>
    <a:srgbClr val="CC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705" autoAdjust="0"/>
    <p:restoredTop sz="93741" autoAdjust="0"/>
  </p:normalViewPr>
  <p:slideViewPr>
    <p:cSldViewPr snapToGrid="0">
      <p:cViewPr varScale="1">
        <p:scale>
          <a:sx n="62" d="100"/>
          <a:sy n="62" d="100"/>
        </p:scale>
        <p:origin x="42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7-24T09:12:46.438"/>
    </inkml:context>
    <inkml:brush xml:id="br0">
      <inkml:brushProperty name="width" value="0.035" units="cm"/>
      <inkml:brushProperty name="height" value="0.035" units="cm"/>
      <inkml:brushProperty name="color" value="#E71224"/>
    </inkml:brush>
  </inkml:definitions>
  <inkml:trace contextRef="#ctx0" brushRef="#br0">0 1 24575,'0'0'-8191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7-24T09:12:46.438"/>
    </inkml:context>
    <inkml:brush xml:id="br0">
      <inkml:brushProperty name="width" value="0.035" units="cm"/>
      <inkml:brushProperty name="height" value="0.035" units="cm"/>
      <inkml:brushProperty name="color" value="#E71224"/>
    </inkml:brush>
  </inkml:definitions>
  <inkml:trace contextRef="#ctx0" brushRef="#br0">0 1 24575,'0'0'-8191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7-24T09:12:46.438"/>
    </inkml:context>
    <inkml:brush xml:id="br0">
      <inkml:brushProperty name="width" value="0.035" units="cm"/>
      <inkml:brushProperty name="height" value="0.035" units="cm"/>
      <inkml:brushProperty name="color" value="#E71224"/>
    </inkml:brush>
  </inkml:definitions>
  <inkml:trace contextRef="#ctx0" brushRef="#br0">0 1 24575,'0'0'-8191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7-24T09:12:46.438"/>
    </inkml:context>
    <inkml:brush xml:id="br0">
      <inkml:brushProperty name="width" value="0.035" units="cm"/>
      <inkml:brushProperty name="height" value="0.035" units="cm"/>
      <inkml:brushProperty name="color" value="#E71224"/>
    </inkml:brush>
  </inkml:definitions>
  <inkml:trace contextRef="#ctx0" brushRef="#br0">0 1 24575,'0'0'-8191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004AC8-E53F-4404-B0A6-590CBA06ACD9}" type="datetimeFigureOut">
              <a:rPr lang="fr-FR" smtClean="0"/>
              <a:t>27/10/2025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46C204-3D0E-43E8-BBCD-7E99DCEB2462}" type="slidenum">
              <a:rPr lang="fr-FR" smtClean="0"/>
              <a:t>‹N°›</a:t>
            </a:fld>
            <a:endParaRPr lang="fr-FR"/>
          </a:p>
        </p:txBody>
      </p:sp>
    </p:spTree>
    <p:extLst>
      <p:ext uri="{BB962C8B-B14F-4D97-AF65-F5344CB8AC3E}">
        <p14:creationId xmlns:p14="http://schemas.microsoft.com/office/powerpoint/2010/main" val="1337174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346C204-3D0E-43E8-BBCD-7E99DCEB2462}" type="slidenum">
              <a:rPr lang="fr-FR" smtClean="0"/>
              <a:t>2</a:t>
            </a:fld>
            <a:endParaRPr lang="fr-FR"/>
          </a:p>
        </p:txBody>
      </p:sp>
    </p:spTree>
    <p:extLst>
      <p:ext uri="{BB962C8B-B14F-4D97-AF65-F5344CB8AC3E}">
        <p14:creationId xmlns:p14="http://schemas.microsoft.com/office/powerpoint/2010/main" val="20030327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D9CDF5-D5EF-C006-A6FA-8F1E47DCAA7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CF5D7F1-17B3-BBE5-79DB-24DBE8F1232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C9328D7-E4DB-1473-0BCE-EC41FA1B4A5C}"/>
              </a:ext>
            </a:extLst>
          </p:cNvPr>
          <p:cNvSpPr>
            <a:spLocks noGrp="1"/>
          </p:cNvSpPr>
          <p:nvPr>
            <p:ph type="body" idx="1"/>
          </p:nvPr>
        </p:nvSpPr>
        <p:spPr/>
        <p:txBody>
          <a:bodyPr/>
          <a:lstStyle/>
          <a:p>
            <a:r>
              <a:rPr lang="fr-FR" dirty="0"/>
              <a:t>CP - Les élèves écrivent à l’ardoise le calcul et le résultat. Laisser 10 à 20 s de réflexion par calcul selon la difficulté et la réactivité des élèves. Ils peuvent utiliser une bande numérique. Corriger après chaque calcul en rappelant comment utiliser la stratégie C1 du Cahier de stratégies. </a:t>
            </a:r>
          </a:p>
          <a:p>
            <a:r>
              <a:rPr lang="fr-FR" dirty="0"/>
              <a:t>CE1 - Les élèves écrivent à l’ardoise le calcul et le résultat. Laisser 10 à 20 sec de réflexion par calcul selon la difficulté et la réactivité des élèves. Ces derniers disposent s’ils le souhaitent du Cahier de leçons (c’est un apprentissage). Corriger après chaque calcul en rappelant comment utiliser pour les derniers calculs la soustraction équivalente : 12-9 = …. </a:t>
            </a:r>
          </a:p>
        </p:txBody>
      </p:sp>
      <p:sp>
        <p:nvSpPr>
          <p:cNvPr id="4" name="Espace réservé du numéro de diapositive 3">
            <a:extLst>
              <a:ext uri="{FF2B5EF4-FFF2-40B4-BE49-F238E27FC236}">
                <a16:creationId xmlns:a16="http://schemas.microsoft.com/office/drawing/2014/main" id="{B79B634A-EF27-6296-5DD5-4CA6270FE420}"/>
              </a:ext>
            </a:extLst>
          </p:cNvPr>
          <p:cNvSpPr>
            <a:spLocks noGrp="1"/>
          </p:cNvSpPr>
          <p:nvPr>
            <p:ph type="sldNum" sz="quarter" idx="5"/>
          </p:nvPr>
        </p:nvSpPr>
        <p:spPr/>
        <p:txBody>
          <a:bodyPr/>
          <a:lstStyle/>
          <a:p>
            <a:fld id="{6346C204-3D0E-43E8-BBCD-7E99DCEB2462}" type="slidenum">
              <a:rPr lang="fr-FR" smtClean="0"/>
              <a:t>12</a:t>
            </a:fld>
            <a:endParaRPr lang="fr-FR"/>
          </a:p>
        </p:txBody>
      </p:sp>
    </p:spTree>
    <p:extLst>
      <p:ext uri="{BB962C8B-B14F-4D97-AF65-F5344CB8AC3E}">
        <p14:creationId xmlns:p14="http://schemas.microsoft.com/office/powerpoint/2010/main" val="12631241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34B011-518B-C642-76AF-724A7E1860A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28EA551-286B-8775-B2BC-182002037B1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109E6CD-16A6-4D8E-2A1A-DB8BC37C9C53}"/>
              </a:ext>
            </a:extLst>
          </p:cNvPr>
          <p:cNvSpPr>
            <a:spLocks noGrp="1"/>
          </p:cNvSpPr>
          <p:nvPr>
            <p:ph type="body" idx="1"/>
          </p:nvPr>
        </p:nvSpPr>
        <p:spPr/>
        <p:txBody>
          <a:bodyPr/>
          <a:lstStyle/>
          <a:p>
            <a:r>
              <a:rPr lang="fr-FR" dirty="0"/>
              <a:t>CP - Les élèves écrivent à l’ardoise le calcul et le résultat. Laisser 10 à 20 s de réflexion par calcul selon la difficulté et la réactivité des élèves. Ils peuvent utiliser une bande numérique. Corriger après chaque calcul en rappelant comment utiliser la stratégie C1 du Cahier de stratégies.</a:t>
            </a:r>
          </a:p>
          <a:p>
            <a:r>
              <a:rPr lang="fr-FR" dirty="0"/>
              <a:t>CE1 - Les élèves écrivent à l’ardoise le calcul et le résultat. Laisser 10 à 20 sec de réflexion par calcul selon la difficulté et la réactivité des élèves. Ces derniers disposent s’ils le souhaitent du Cahier de leçons (c’est un apprentissage). Corriger après chaque calcul en rappelant comment utiliser pour les derniers calculs la soustraction équivalente : 12-9 = ….  </a:t>
            </a:r>
          </a:p>
        </p:txBody>
      </p:sp>
      <p:sp>
        <p:nvSpPr>
          <p:cNvPr id="4" name="Espace réservé du numéro de diapositive 3">
            <a:extLst>
              <a:ext uri="{FF2B5EF4-FFF2-40B4-BE49-F238E27FC236}">
                <a16:creationId xmlns:a16="http://schemas.microsoft.com/office/drawing/2014/main" id="{7C0368DD-1149-6BD9-9965-BBFDBEF36E4E}"/>
              </a:ext>
            </a:extLst>
          </p:cNvPr>
          <p:cNvSpPr>
            <a:spLocks noGrp="1"/>
          </p:cNvSpPr>
          <p:nvPr>
            <p:ph type="sldNum" sz="quarter" idx="5"/>
          </p:nvPr>
        </p:nvSpPr>
        <p:spPr/>
        <p:txBody>
          <a:bodyPr/>
          <a:lstStyle/>
          <a:p>
            <a:fld id="{6346C204-3D0E-43E8-BBCD-7E99DCEB2462}" type="slidenum">
              <a:rPr lang="fr-FR" smtClean="0"/>
              <a:t>13</a:t>
            </a:fld>
            <a:endParaRPr lang="fr-FR"/>
          </a:p>
        </p:txBody>
      </p:sp>
    </p:spTree>
    <p:extLst>
      <p:ext uri="{BB962C8B-B14F-4D97-AF65-F5344CB8AC3E}">
        <p14:creationId xmlns:p14="http://schemas.microsoft.com/office/powerpoint/2010/main" val="11489407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564407-D460-83D9-3C36-8E4103CD22F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3FEDDD1-5CD0-A7F2-FA4A-CCDE25A36B5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86940AA-5B9E-3931-8CA4-E6B7BC0D07BD}"/>
              </a:ext>
            </a:extLst>
          </p:cNvPr>
          <p:cNvSpPr>
            <a:spLocks noGrp="1"/>
          </p:cNvSpPr>
          <p:nvPr>
            <p:ph type="body" idx="1"/>
          </p:nvPr>
        </p:nvSpPr>
        <p:spPr/>
        <p:txBody>
          <a:bodyPr/>
          <a:lstStyle/>
          <a:p>
            <a:r>
              <a:rPr lang="fr-FR" dirty="0"/>
              <a:t>CP - Lire collectivement le problème 1 du mini-fichier </a:t>
            </a:r>
            <a:r>
              <a:rPr lang="fr-FR" dirty="0" err="1"/>
              <a:t>Problemus</a:t>
            </a:r>
            <a:r>
              <a:rPr lang="fr-FR" dirty="0"/>
              <a:t> 1. Demander à un ou deux élèves de le reformuler, de l’expliquer. Montrer que pour l’instant, la phrase réponse est en partie écrite pour les aider. Annoncer ce que l’on cherche : C’est un problème où je cherche combien il y a à la fin quand on ajoute quelque chose. Les élèves peuvent utiliser la stratégie P2 du Cahier de stratégies. Ils résolvent le problème individuellement dans l’espace prévu du mini-fichier. Corriger collectivement et montrer aux élèves comment corriger : Je barre si je me suis trompé et j’écris en vert la bonne réponse. Ils valident ensuite le problème sur la première page du mini- fichier comme ils l’ont fait pour les autres. </a:t>
            </a:r>
          </a:p>
          <a:p>
            <a:r>
              <a:rPr lang="fr-FR" dirty="0"/>
              <a:t>CE1 Lire le problème et vérifier sa compréhension. Demander aux élèves à quels problèmes déjà vus il leur fait penser. Valider collectivement (recherche d’un tout, faire l’analogie avec la SÉANCE 28). Résoudre le problème collectivement et rapidement à par tir du diaporama. Le 1er problème sert à modéliser simplement une procédure, pour que les élèves puissent la réinvestir aussitôt ensuite dans le cadre d’une pratique plus autonome.</a:t>
            </a:r>
          </a:p>
        </p:txBody>
      </p:sp>
      <p:sp>
        <p:nvSpPr>
          <p:cNvPr id="4" name="Espace réservé du numéro de diapositive 3">
            <a:extLst>
              <a:ext uri="{FF2B5EF4-FFF2-40B4-BE49-F238E27FC236}">
                <a16:creationId xmlns:a16="http://schemas.microsoft.com/office/drawing/2014/main" id="{382BB225-AECC-FF55-2A96-C13B6CA97A42}"/>
              </a:ext>
            </a:extLst>
          </p:cNvPr>
          <p:cNvSpPr>
            <a:spLocks noGrp="1"/>
          </p:cNvSpPr>
          <p:nvPr>
            <p:ph type="sldNum" sz="quarter" idx="5"/>
          </p:nvPr>
        </p:nvSpPr>
        <p:spPr/>
        <p:txBody>
          <a:bodyPr/>
          <a:lstStyle/>
          <a:p>
            <a:fld id="{6346C204-3D0E-43E8-BBCD-7E99DCEB2462}" type="slidenum">
              <a:rPr lang="fr-FR" smtClean="0"/>
              <a:t>15</a:t>
            </a:fld>
            <a:endParaRPr lang="fr-FR"/>
          </a:p>
        </p:txBody>
      </p:sp>
    </p:spTree>
    <p:extLst>
      <p:ext uri="{BB962C8B-B14F-4D97-AF65-F5344CB8AC3E}">
        <p14:creationId xmlns:p14="http://schemas.microsoft.com/office/powerpoint/2010/main" val="30055267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BFC85F-1FBB-DB02-373C-2626400F315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5B354CC-1DFD-22C7-DDF2-9FE88CBCE14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30A2D486-DB87-A593-64E3-A3EAF4E2B54F}"/>
              </a:ext>
            </a:extLst>
          </p:cNvPr>
          <p:cNvSpPr>
            <a:spLocks noGrp="1"/>
          </p:cNvSpPr>
          <p:nvPr>
            <p:ph type="body" idx="1"/>
          </p:nvPr>
        </p:nvSpPr>
        <p:spPr/>
        <p:txBody>
          <a:bodyPr/>
          <a:lstStyle/>
          <a:p>
            <a:r>
              <a:rPr lang="fr-FR" dirty="0"/>
              <a:t>CP - Lire collectivement le problème 1 du mini-fichier </a:t>
            </a:r>
            <a:r>
              <a:rPr lang="fr-FR" dirty="0" err="1"/>
              <a:t>Problemus</a:t>
            </a:r>
            <a:r>
              <a:rPr lang="fr-FR" dirty="0"/>
              <a:t> 1. Demander à un ou deux élèves de le reformuler, de l’expliquer. Montrer que pour l’instant, la phrase réponse est en partie écrite pour les aider. Annoncer ce que l’on cherche : C’est un problème où je cherche combien il y a à la fin quand on ajoute quelque chose. Les élèves peuvent utiliser la stratégie P2 du Cahier de stratégies. Ils résolvent le problème individuellement dans l’espace prévu du mini-fichier. Corriger collectivement et montrer aux élèves comment corriger : Je barre si je me suis trompé et j’écris en vert la bonne réponse. Ils valident ensuite le problème sur la première page du mini- fichier comme ils l’ont fait pour les autres. </a:t>
            </a:r>
          </a:p>
        </p:txBody>
      </p:sp>
      <p:sp>
        <p:nvSpPr>
          <p:cNvPr id="4" name="Espace réservé du numéro de diapositive 3">
            <a:extLst>
              <a:ext uri="{FF2B5EF4-FFF2-40B4-BE49-F238E27FC236}">
                <a16:creationId xmlns:a16="http://schemas.microsoft.com/office/drawing/2014/main" id="{9C896EC6-BFD8-4B72-5D06-0400D9F367AC}"/>
              </a:ext>
            </a:extLst>
          </p:cNvPr>
          <p:cNvSpPr>
            <a:spLocks noGrp="1"/>
          </p:cNvSpPr>
          <p:nvPr>
            <p:ph type="sldNum" sz="quarter" idx="5"/>
          </p:nvPr>
        </p:nvSpPr>
        <p:spPr/>
        <p:txBody>
          <a:bodyPr/>
          <a:lstStyle/>
          <a:p>
            <a:fld id="{6346C204-3D0E-43E8-BBCD-7E99DCEB2462}" type="slidenum">
              <a:rPr lang="fr-FR" smtClean="0"/>
              <a:t>16</a:t>
            </a:fld>
            <a:endParaRPr lang="fr-FR"/>
          </a:p>
        </p:txBody>
      </p:sp>
    </p:spTree>
    <p:extLst>
      <p:ext uri="{BB962C8B-B14F-4D97-AF65-F5344CB8AC3E}">
        <p14:creationId xmlns:p14="http://schemas.microsoft.com/office/powerpoint/2010/main" val="8852301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706646-900A-DE65-A751-3893B9BE311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1F9FB8A-5ADC-796B-6D4A-7519D43BA86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F0D1492-CBD0-67EF-3EB0-91A8885FDB89}"/>
              </a:ext>
            </a:extLst>
          </p:cNvPr>
          <p:cNvSpPr>
            <a:spLocks noGrp="1"/>
          </p:cNvSpPr>
          <p:nvPr>
            <p:ph type="body" idx="1"/>
          </p:nvPr>
        </p:nvSpPr>
        <p:spPr/>
        <p:txBody>
          <a:bodyPr/>
          <a:lstStyle/>
          <a:p>
            <a:r>
              <a:rPr lang="fr-FR" dirty="0"/>
              <a:t>CP - Lire collectivement le problème 1 du mini-fichier </a:t>
            </a:r>
            <a:r>
              <a:rPr lang="fr-FR" dirty="0" err="1"/>
              <a:t>Problemus</a:t>
            </a:r>
            <a:r>
              <a:rPr lang="fr-FR" dirty="0"/>
              <a:t> 1. Demander à un ou deux élèves de le reformuler, de l’expliquer. Montrer que pour l’instant, la phrase réponse est en partie écrite pour les aider. Annoncer ce que l’on cherche : C’est un problème où je cherche combien il y a à la fin quand on ajoute quelque chose. Les élèves peuvent utiliser la stratégie P2 du Cahier de stratégies. Ils résolvent le problème individuellement dans l’espace prévu du mini-fichier. Corriger collectivement et montrer aux élèves comment corriger : Je barre si je me suis trompé et j’écris en vert la bonne réponse. Ils valident ensuite le problème sur la première page du mini- fichier comme ils l’ont fait pour les autres. </a:t>
            </a:r>
          </a:p>
        </p:txBody>
      </p:sp>
      <p:sp>
        <p:nvSpPr>
          <p:cNvPr id="4" name="Espace réservé du numéro de diapositive 3">
            <a:extLst>
              <a:ext uri="{FF2B5EF4-FFF2-40B4-BE49-F238E27FC236}">
                <a16:creationId xmlns:a16="http://schemas.microsoft.com/office/drawing/2014/main" id="{6D871F87-3D06-30D8-2391-27EDC49E6957}"/>
              </a:ext>
            </a:extLst>
          </p:cNvPr>
          <p:cNvSpPr>
            <a:spLocks noGrp="1"/>
          </p:cNvSpPr>
          <p:nvPr>
            <p:ph type="sldNum" sz="quarter" idx="5"/>
          </p:nvPr>
        </p:nvSpPr>
        <p:spPr/>
        <p:txBody>
          <a:bodyPr/>
          <a:lstStyle/>
          <a:p>
            <a:fld id="{6346C204-3D0E-43E8-BBCD-7E99DCEB2462}" type="slidenum">
              <a:rPr lang="fr-FR" smtClean="0"/>
              <a:t>17</a:t>
            </a:fld>
            <a:endParaRPr lang="fr-FR"/>
          </a:p>
        </p:txBody>
      </p:sp>
    </p:spTree>
    <p:extLst>
      <p:ext uri="{BB962C8B-B14F-4D97-AF65-F5344CB8AC3E}">
        <p14:creationId xmlns:p14="http://schemas.microsoft.com/office/powerpoint/2010/main" val="11305634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0E13ED-9DDE-7A0D-52E7-AC072F91F19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3FAD831-BFF7-0624-E4AF-1CD639839C5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2E3B498-B819-BA5D-B3FA-63288D1192B9}"/>
              </a:ext>
            </a:extLst>
          </p:cNvPr>
          <p:cNvSpPr>
            <a:spLocks noGrp="1"/>
          </p:cNvSpPr>
          <p:nvPr>
            <p:ph type="body" idx="1"/>
          </p:nvPr>
        </p:nvSpPr>
        <p:spPr/>
        <p:txBody>
          <a:bodyPr/>
          <a:lstStyle/>
          <a:p>
            <a:r>
              <a:rPr lang="fr-FR" dirty="0"/>
              <a:t>CP - Distribuer 23 cubes à chaque binôme d’élèves. Corriger en prenant l’exemple d’un binôme : Il y a 2 paquets de 10, que je peux emboiter pour faire 2 dizaines, et 3 cubes tout seuls, 3 unités. Cela fait 23 cubes au total. </a:t>
            </a:r>
          </a:p>
          <a:p>
            <a:r>
              <a:rPr lang="fr-FR" dirty="0"/>
              <a:t>CE1 - </a:t>
            </a:r>
            <a:r>
              <a:rPr lang="fr-FR" b="1" dirty="0"/>
              <a:t>Préparation</a:t>
            </a:r>
            <a:r>
              <a:rPr lang="fr-FR" dirty="0"/>
              <a:t> : pour chaque élève, préparer un carré type post-it et une bande de papier (10 à 20 cm). Pour l’enseignant, une feuille A4 et une grande bande de papier. </a:t>
            </a:r>
          </a:p>
          <a:p>
            <a:r>
              <a:rPr lang="fr-FR" dirty="0"/>
              <a:t>• Corriger collectivement les partages. Expliquer qu’il y avait plusieurs façons de partager en deux la 1re tablette. Expliciter en utilisant un vocabulaire précis : si je plie un rectangle en deux dans le sens de la longueur, j’obtiens deux moitiés qui sont aussi des rectangles. Je peux aussi plier dans l’autre sens. J’ai partagé en parts équitables, de même valeur. </a:t>
            </a:r>
          </a:p>
          <a:p>
            <a:r>
              <a:rPr lang="fr-FR" dirty="0"/>
              <a:t>•Prendre une feuille A4 pour modéliser : quand je plie en deux, j’obtiens deux moitiés équivalentes. On appelle ces parties des « demis ». Ce mot est utilisé pour désigner la moitié de quelque chose : la demi-journée, une demi-heure, une demi-finale, etc. • Colorier une moitié sur la feuille et expliciter : En mathématiques, les nombres qui désignent des parties d’une unité s’appellent des « fractions ». L’unité ici c’est la feuille. Quand on partage une unité en deux parties, chaque partie s’appelle un « demi ». Un demi, c’est une fraction. C’est un nombre qui permet de nommer quelque chose de plus petit que l’unité. • Présenter aux élèves la grande bande de papier : Cette grande bande est l’unité. Plier la bande en deux et expliciter : J’ai partagé cette bande en deux parties équivalentes. Chaque partie s’appelle un demi. Deux demis font l’unité. </a:t>
            </a:r>
          </a:p>
          <a:p>
            <a:r>
              <a:rPr lang="fr-FR" dirty="0"/>
              <a:t>• Distribuer les formes en papier aux élèves. Leur demander de plier chaque forme en quatre parties équivalentes. Faire une mise en commun et comparer les productions. Expliciter le résultat : Pour plier en 4, il faut plier deux fois de suite, quelle que soit la forme de départ. Modéliser ensuite à partir de la bande : quand je plie une fois et encore une fois la bande, j’obtiens 4 parties équivalentes plus petites que l’unité. Il y a 4 parties pour refaire l’unité. Chaque partie représente une fraction qui s’appelle « un quart ». Le quart c’est la moitié de la moitié (le montrer avec les bandes correspondantes). Ce mot est utilisé pour désigner quelque chose partagé en 4: un quart d’heure, un quart-temps, un quatre-quarts, etc. • Faire colorier un quart sur chaque forme. Faire coller ensuite toutes les formes dans le cahier. </a:t>
            </a:r>
          </a:p>
        </p:txBody>
      </p:sp>
      <p:sp>
        <p:nvSpPr>
          <p:cNvPr id="4" name="Espace réservé du numéro de diapositive 3">
            <a:extLst>
              <a:ext uri="{FF2B5EF4-FFF2-40B4-BE49-F238E27FC236}">
                <a16:creationId xmlns:a16="http://schemas.microsoft.com/office/drawing/2014/main" id="{0E4CCCD9-788F-FC10-8AD1-61B779BFA9D7}"/>
              </a:ext>
            </a:extLst>
          </p:cNvPr>
          <p:cNvSpPr>
            <a:spLocks noGrp="1"/>
          </p:cNvSpPr>
          <p:nvPr>
            <p:ph type="sldNum" sz="quarter" idx="5"/>
          </p:nvPr>
        </p:nvSpPr>
        <p:spPr/>
        <p:txBody>
          <a:bodyPr/>
          <a:lstStyle/>
          <a:p>
            <a:fld id="{6346C204-3D0E-43E8-BBCD-7E99DCEB2462}" type="slidenum">
              <a:rPr lang="fr-FR" smtClean="0"/>
              <a:t>19</a:t>
            </a:fld>
            <a:endParaRPr lang="fr-FR"/>
          </a:p>
        </p:txBody>
      </p:sp>
    </p:spTree>
    <p:extLst>
      <p:ext uri="{BB962C8B-B14F-4D97-AF65-F5344CB8AC3E}">
        <p14:creationId xmlns:p14="http://schemas.microsoft.com/office/powerpoint/2010/main" val="36364691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3046EE-3C4D-EAB9-1523-889B386C628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FEE8F47-1232-D4E8-30EE-9FB7FF816D6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5336D04-0B94-6E01-1D18-C38F96ACE16B}"/>
              </a:ext>
            </a:extLst>
          </p:cNvPr>
          <p:cNvSpPr>
            <a:spLocks noGrp="1"/>
          </p:cNvSpPr>
          <p:nvPr>
            <p:ph type="body" idx="1"/>
          </p:nvPr>
        </p:nvSpPr>
        <p:spPr/>
        <p:txBody>
          <a:bodyPr/>
          <a:lstStyle/>
          <a:p>
            <a:r>
              <a:rPr lang="fr-FR" dirty="0"/>
              <a:t>CP - 1. « Je vois » : je vois 23 cubes. 2. « J’organise » : j’organise ces cubes sous forme de 2 dizaines et 3 unités. J’écris le nombre dans un tableau. 3. « J’écris » : Je peux écrire le nombre sous la forme 10 + 10 + 3. 4. « Je nomme » : les nombres qui commencent par un 2 appartiennent à la famille de vingt. Ce nombre est vingt-trois. </a:t>
            </a:r>
          </a:p>
          <a:p>
            <a:r>
              <a:rPr lang="fr-FR" dirty="0"/>
              <a:t>CE1 - </a:t>
            </a:r>
            <a:r>
              <a:rPr lang="fr-FR" b="1" dirty="0"/>
              <a:t>Préparation</a:t>
            </a:r>
            <a:r>
              <a:rPr lang="fr-FR" dirty="0"/>
              <a:t> : pour chaque élève, préparer un carré type post-it et une bande de papier (10 à 20 cm). Pour l’enseignant, une feuille A4 et une grande bande de papier. </a:t>
            </a:r>
          </a:p>
          <a:p>
            <a:r>
              <a:rPr lang="fr-FR" dirty="0"/>
              <a:t>• Corriger collectivement les partages. Expliquer qu’il y avait plusieurs façons de partager en deux la 1re tablette. Expliciter en utilisant un vocabulaire précis : si je plie un rectangle en deux dans le sens de la longueur, j’obtiens deux moitiés qui sont aussi des rectangles. Je peux aussi plier dans l’autre sens. J’ai partagé en parts équitables, de même valeur. </a:t>
            </a:r>
          </a:p>
          <a:p>
            <a:r>
              <a:rPr lang="fr-FR" dirty="0"/>
              <a:t>•Prendre une feuille A4 pour modéliser : quand je plie en deux, j’obtiens deux moitiés équivalentes. On appelle ces parties des « demis ». Ce mot est utilisé pour désigner la moitié de quelque chose : la demi-journée, une demi-heure, une demi-finale, etc. • Colorier une moitié sur la feuille et expliciter : En mathématiques, les nombres qui désignent des parties d’une unité s’appellent des « fractions ». L’unité ici c’est la feuille. Quand on partage une unité en deux parties, chaque partie s’appelle un « demi ». Un demi, c’est une fraction. C’est un nombre qui permet de nommer quelque chose de plus petit que l’unité. • Présenter aux élèves la grande bande de papier : Cette grande bande est l’unité. Plier la bande en deux et expliciter : J’ai partagé cette bande en deux parties équivalentes. Chaque partie s’appelle un demi. Deux demis font l’unité. </a:t>
            </a:r>
          </a:p>
          <a:p>
            <a:r>
              <a:rPr lang="fr-FR" dirty="0"/>
              <a:t>• Distribuer les formes en papier aux élèves. Leur demander de plier chaque forme en quatre parties équivalentes. Faire une mise en commun et comparer les productions. Expliciter le résultat : Pour plier en 4, il faut plier deux fois de suite, quelle que soit la forme de départ. Modéliser ensuite à partir de la bande : quand je plie une fois et encore une fois la bande, j’obtiens 4 parties équivalentes plus petites que l’unité. Il y a 4 parties pour refaire l’unité. Chaque partie représente une fraction qui s’appelle « un quart ». Le quart c’est la moitié de la moitié (le montrer avec les bandes correspondantes). Ce mot est utilisé pour désigner quelque chose partagé en 4: un quart d’heure, un quart-temps, un quatre-quarts, etc. • Faire colorier un quart sur chaque forme. Faire coller ensuite toutes les formes dans le cahier. </a:t>
            </a:r>
          </a:p>
        </p:txBody>
      </p:sp>
      <p:sp>
        <p:nvSpPr>
          <p:cNvPr id="4" name="Espace réservé du numéro de diapositive 3">
            <a:extLst>
              <a:ext uri="{FF2B5EF4-FFF2-40B4-BE49-F238E27FC236}">
                <a16:creationId xmlns:a16="http://schemas.microsoft.com/office/drawing/2014/main" id="{5017D95A-4B02-2EB0-A146-ADB39F25531E}"/>
              </a:ext>
            </a:extLst>
          </p:cNvPr>
          <p:cNvSpPr>
            <a:spLocks noGrp="1"/>
          </p:cNvSpPr>
          <p:nvPr>
            <p:ph type="sldNum" sz="quarter" idx="5"/>
          </p:nvPr>
        </p:nvSpPr>
        <p:spPr/>
        <p:txBody>
          <a:bodyPr/>
          <a:lstStyle/>
          <a:p>
            <a:fld id="{6346C204-3D0E-43E8-BBCD-7E99DCEB2462}" type="slidenum">
              <a:rPr lang="fr-FR" smtClean="0"/>
              <a:t>20</a:t>
            </a:fld>
            <a:endParaRPr lang="fr-FR"/>
          </a:p>
        </p:txBody>
      </p:sp>
    </p:spTree>
    <p:extLst>
      <p:ext uri="{BB962C8B-B14F-4D97-AF65-F5344CB8AC3E}">
        <p14:creationId xmlns:p14="http://schemas.microsoft.com/office/powerpoint/2010/main" val="19708316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3DB3E7-C2B1-EBB6-D95E-FF0F3DDAF5E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335630A-F306-EF8F-0210-3BE5C565605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23AF032-0A9B-2C1B-BC2B-C14A25C4C5A0}"/>
              </a:ext>
            </a:extLst>
          </p:cNvPr>
          <p:cNvSpPr>
            <a:spLocks noGrp="1"/>
          </p:cNvSpPr>
          <p:nvPr>
            <p:ph type="body" idx="1"/>
          </p:nvPr>
        </p:nvSpPr>
        <p:spPr/>
        <p:txBody>
          <a:bodyPr/>
          <a:lstStyle/>
          <a:p>
            <a:r>
              <a:rPr lang="fr-FR" dirty="0"/>
              <a:t>CE1 </a:t>
            </a:r>
            <a:r>
              <a:rPr lang="fr-FR"/>
              <a:t>- Distribuer </a:t>
            </a:r>
            <a:r>
              <a:rPr lang="fr-FR" dirty="0"/>
              <a:t>une fiche élève Fractions 1 à chaque élève. Réaliser collectivement la fiche en faisant verbaliser les élèves : quelle est l’unité, en combien elle est partagée. </a:t>
            </a:r>
          </a:p>
        </p:txBody>
      </p:sp>
      <p:sp>
        <p:nvSpPr>
          <p:cNvPr id="4" name="Espace réservé du numéro de diapositive 3">
            <a:extLst>
              <a:ext uri="{FF2B5EF4-FFF2-40B4-BE49-F238E27FC236}">
                <a16:creationId xmlns:a16="http://schemas.microsoft.com/office/drawing/2014/main" id="{F057E018-40E0-633E-6F9F-A6BE404B4342}"/>
              </a:ext>
            </a:extLst>
          </p:cNvPr>
          <p:cNvSpPr>
            <a:spLocks noGrp="1"/>
          </p:cNvSpPr>
          <p:nvPr>
            <p:ph type="sldNum" sz="quarter" idx="5"/>
          </p:nvPr>
        </p:nvSpPr>
        <p:spPr/>
        <p:txBody>
          <a:bodyPr/>
          <a:lstStyle/>
          <a:p>
            <a:fld id="{6346C204-3D0E-43E8-BBCD-7E99DCEB2462}" type="slidenum">
              <a:rPr lang="fr-FR" smtClean="0"/>
              <a:t>21</a:t>
            </a:fld>
            <a:endParaRPr lang="fr-FR"/>
          </a:p>
        </p:txBody>
      </p:sp>
    </p:spTree>
    <p:extLst>
      <p:ext uri="{BB962C8B-B14F-4D97-AF65-F5344CB8AC3E}">
        <p14:creationId xmlns:p14="http://schemas.microsoft.com/office/powerpoint/2010/main" val="35855431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B152E7-7DC1-6655-B5DA-BBA716316EF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3AE55E9-30B1-750C-F80D-DC72E295132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2CB29B4-F59E-1D79-A3B5-B5AA61CD4CE1}"/>
              </a:ext>
            </a:extLst>
          </p:cNvPr>
          <p:cNvSpPr>
            <a:spLocks noGrp="1"/>
          </p:cNvSpPr>
          <p:nvPr>
            <p:ph type="body" idx="1"/>
          </p:nvPr>
        </p:nvSpPr>
        <p:spPr/>
        <p:txBody>
          <a:bodyPr/>
          <a:lstStyle/>
          <a:p>
            <a:r>
              <a:rPr lang="fr-FR" dirty="0"/>
              <a:t>CE1 - Distribuer une fiche élève Fractions 1 à chaque élève. Réaliser collectivement la fiche en faisant verbaliser les élèves : quelle est l’unité, en combien elle est partagée. </a:t>
            </a:r>
          </a:p>
        </p:txBody>
      </p:sp>
      <p:sp>
        <p:nvSpPr>
          <p:cNvPr id="4" name="Espace réservé du numéro de diapositive 3">
            <a:extLst>
              <a:ext uri="{FF2B5EF4-FFF2-40B4-BE49-F238E27FC236}">
                <a16:creationId xmlns:a16="http://schemas.microsoft.com/office/drawing/2014/main" id="{634B65A7-511B-33F6-1A68-8023E1593E6A}"/>
              </a:ext>
            </a:extLst>
          </p:cNvPr>
          <p:cNvSpPr>
            <a:spLocks noGrp="1"/>
          </p:cNvSpPr>
          <p:nvPr>
            <p:ph type="sldNum" sz="quarter" idx="5"/>
          </p:nvPr>
        </p:nvSpPr>
        <p:spPr/>
        <p:txBody>
          <a:bodyPr/>
          <a:lstStyle/>
          <a:p>
            <a:fld id="{6346C204-3D0E-43E8-BBCD-7E99DCEB2462}" type="slidenum">
              <a:rPr lang="fr-FR" smtClean="0"/>
              <a:t>22</a:t>
            </a:fld>
            <a:endParaRPr lang="fr-FR"/>
          </a:p>
        </p:txBody>
      </p:sp>
    </p:spTree>
    <p:extLst>
      <p:ext uri="{BB962C8B-B14F-4D97-AF65-F5344CB8AC3E}">
        <p14:creationId xmlns:p14="http://schemas.microsoft.com/office/powerpoint/2010/main" val="2651651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2176F4-D778-A296-5971-AC7DDAF9CB5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2D61058-1AD3-4FEF-35D3-6DF8A485157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3C3BE4B7-7470-81AB-806E-4289B6FD4040}"/>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0BD3BCB2-B179-D28A-C8FE-97B23EF5FD2E}"/>
              </a:ext>
            </a:extLst>
          </p:cNvPr>
          <p:cNvSpPr>
            <a:spLocks noGrp="1"/>
          </p:cNvSpPr>
          <p:nvPr>
            <p:ph type="sldNum" sz="quarter" idx="5"/>
          </p:nvPr>
        </p:nvSpPr>
        <p:spPr/>
        <p:txBody>
          <a:bodyPr/>
          <a:lstStyle/>
          <a:p>
            <a:fld id="{6346C204-3D0E-43E8-BBCD-7E99DCEB2462}" type="slidenum">
              <a:rPr lang="fr-FR" smtClean="0"/>
              <a:t>3</a:t>
            </a:fld>
            <a:endParaRPr lang="fr-FR"/>
          </a:p>
        </p:txBody>
      </p:sp>
    </p:spTree>
    <p:extLst>
      <p:ext uri="{BB962C8B-B14F-4D97-AF65-F5344CB8AC3E}">
        <p14:creationId xmlns:p14="http://schemas.microsoft.com/office/powerpoint/2010/main" val="37497862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5C2A7C-316D-C5DA-AC72-3BAF2C66759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181DAE2-F3F7-9AE1-0676-7BAF8050623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69015C1-C5A7-8278-6450-845C609F6798}"/>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18E1B829-3A01-85F3-26E6-D87E729CC277}"/>
              </a:ext>
            </a:extLst>
          </p:cNvPr>
          <p:cNvSpPr>
            <a:spLocks noGrp="1"/>
          </p:cNvSpPr>
          <p:nvPr>
            <p:ph type="sldNum" sz="quarter" idx="5"/>
          </p:nvPr>
        </p:nvSpPr>
        <p:spPr/>
        <p:txBody>
          <a:bodyPr/>
          <a:lstStyle/>
          <a:p>
            <a:fld id="{6346C204-3D0E-43E8-BBCD-7E99DCEB2462}" type="slidenum">
              <a:rPr lang="fr-FR" smtClean="0"/>
              <a:t>4</a:t>
            </a:fld>
            <a:endParaRPr lang="fr-FR"/>
          </a:p>
        </p:txBody>
      </p:sp>
    </p:spTree>
    <p:extLst>
      <p:ext uri="{BB962C8B-B14F-4D97-AF65-F5344CB8AC3E}">
        <p14:creationId xmlns:p14="http://schemas.microsoft.com/office/powerpoint/2010/main" val="37668414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B506B9-1E67-C224-3C93-38E3DD54546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44149D8-5341-AA67-303D-DF4D7EA2022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E9073A4-C76A-CC9E-0A4B-1C22A15E0928}"/>
              </a:ext>
            </a:extLst>
          </p:cNvPr>
          <p:cNvSpPr>
            <a:spLocks noGrp="1"/>
          </p:cNvSpPr>
          <p:nvPr>
            <p:ph type="body" idx="1"/>
          </p:nvPr>
        </p:nvSpPr>
        <p:spPr/>
        <p:txBody>
          <a:bodyPr/>
          <a:lstStyle/>
          <a:p>
            <a:r>
              <a:rPr lang="fr-FR" dirty="0"/>
              <a:t>CP Expliciter la consigne: il faut dessiner l’objet demandé selon son rang dans la file. Lire la consigne, laisser quelques secondes aux élèves, puis corriger en explicitant comment trouver la solution. Faire les 5 situations les unes après les autres.</a:t>
            </a:r>
          </a:p>
          <a:p>
            <a:r>
              <a:rPr lang="fr-FR" dirty="0"/>
              <a:t>CE1 Expliciter la consigne: il faut repérer l’endroit où se situe approximativement un nombre sur la droite graduée. Lire la consigne, laisser quelques secondes aux élèves puis corriger en explicitant comment trouver. Faire les 5 situations les unes après les autres.</a:t>
            </a:r>
          </a:p>
          <a:p>
            <a:endParaRPr lang="fr-FR" dirty="0"/>
          </a:p>
        </p:txBody>
      </p:sp>
      <p:sp>
        <p:nvSpPr>
          <p:cNvPr id="4" name="Espace réservé du numéro de diapositive 3">
            <a:extLst>
              <a:ext uri="{FF2B5EF4-FFF2-40B4-BE49-F238E27FC236}">
                <a16:creationId xmlns:a16="http://schemas.microsoft.com/office/drawing/2014/main" id="{8FBA15A2-D714-3460-DF26-B2EE2556B845}"/>
              </a:ext>
            </a:extLst>
          </p:cNvPr>
          <p:cNvSpPr>
            <a:spLocks noGrp="1"/>
          </p:cNvSpPr>
          <p:nvPr>
            <p:ph type="sldNum" sz="quarter" idx="5"/>
          </p:nvPr>
        </p:nvSpPr>
        <p:spPr/>
        <p:txBody>
          <a:bodyPr/>
          <a:lstStyle/>
          <a:p>
            <a:fld id="{6346C204-3D0E-43E8-BBCD-7E99DCEB2462}" type="slidenum">
              <a:rPr lang="fr-FR" smtClean="0"/>
              <a:t>5</a:t>
            </a:fld>
            <a:endParaRPr lang="fr-FR"/>
          </a:p>
        </p:txBody>
      </p:sp>
    </p:spTree>
    <p:extLst>
      <p:ext uri="{BB962C8B-B14F-4D97-AF65-F5344CB8AC3E}">
        <p14:creationId xmlns:p14="http://schemas.microsoft.com/office/powerpoint/2010/main" val="10356431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79D303-FF63-DDD4-F05E-B9C591C937D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B8CA7A0-05E2-6077-6883-4456A4A2303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685FF59-9E27-96F7-5094-5F8297F2CB63}"/>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E6219D6A-73F6-1933-B6D7-4695E0B90119}"/>
              </a:ext>
            </a:extLst>
          </p:cNvPr>
          <p:cNvSpPr>
            <a:spLocks noGrp="1"/>
          </p:cNvSpPr>
          <p:nvPr>
            <p:ph type="sldNum" sz="quarter" idx="5"/>
          </p:nvPr>
        </p:nvSpPr>
        <p:spPr/>
        <p:txBody>
          <a:bodyPr/>
          <a:lstStyle/>
          <a:p>
            <a:fld id="{6346C204-3D0E-43E8-BBCD-7E99DCEB2462}" type="slidenum">
              <a:rPr lang="fr-FR" smtClean="0"/>
              <a:t>6</a:t>
            </a:fld>
            <a:endParaRPr lang="fr-FR"/>
          </a:p>
        </p:txBody>
      </p:sp>
    </p:spTree>
    <p:extLst>
      <p:ext uri="{BB962C8B-B14F-4D97-AF65-F5344CB8AC3E}">
        <p14:creationId xmlns:p14="http://schemas.microsoft.com/office/powerpoint/2010/main" val="6076570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1E3A80-FC28-4010-FFC1-B3573BFBCB1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AF12920-28A8-64A0-0F78-F5F0B79F15C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702FF2B-6871-D3D2-3FBC-B5A2A683918C}"/>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375830C3-C211-67EF-933F-3FD2EE62589D}"/>
              </a:ext>
            </a:extLst>
          </p:cNvPr>
          <p:cNvSpPr>
            <a:spLocks noGrp="1"/>
          </p:cNvSpPr>
          <p:nvPr>
            <p:ph type="sldNum" sz="quarter" idx="5"/>
          </p:nvPr>
        </p:nvSpPr>
        <p:spPr/>
        <p:txBody>
          <a:bodyPr/>
          <a:lstStyle/>
          <a:p>
            <a:fld id="{6346C204-3D0E-43E8-BBCD-7E99DCEB2462}" type="slidenum">
              <a:rPr lang="fr-FR" smtClean="0"/>
              <a:t>7</a:t>
            </a:fld>
            <a:endParaRPr lang="fr-FR"/>
          </a:p>
        </p:txBody>
      </p:sp>
    </p:spTree>
    <p:extLst>
      <p:ext uri="{BB962C8B-B14F-4D97-AF65-F5344CB8AC3E}">
        <p14:creationId xmlns:p14="http://schemas.microsoft.com/office/powerpoint/2010/main" val="30139274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7F1B5C-A6F2-573F-1816-0D11600F701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A6F21D1-28FC-FB69-344C-279A82A0AA9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30BF986-FAA1-F0F6-A181-29587CDE9250}"/>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6290E0B8-37F2-36B5-4C05-7905282E3B9A}"/>
              </a:ext>
            </a:extLst>
          </p:cNvPr>
          <p:cNvSpPr>
            <a:spLocks noGrp="1"/>
          </p:cNvSpPr>
          <p:nvPr>
            <p:ph type="sldNum" sz="quarter" idx="5"/>
          </p:nvPr>
        </p:nvSpPr>
        <p:spPr/>
        <p:txBody>
          <a:bodyPr/>
          <a:lstStyle/>
          <a:p>
            <a:fld id="{6346C204-3D0E-43E8-BBCD-7E99DCEB2462}" type="slidenum">
              <a:rPr lang="fr-FR" smtClean="0"/>
              <a:t>8</a:t>
            </a:fld>
            <a:endParaRPr lang="fr-FR"/>
          </a:p>
        </p:txBody>
      </p:sp>
    </p:spTree>
    <p:extLst>
      <p:ext uri="{BB962C8B-B14F-4D97-AF65-F5344CB8AC3E}">
        <p14:creationId xmlns:p14="http://schemas.microsoft.com/office/powerpoint/2010/main" val="22076803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873CD7-B1EC-DD14-10CE-17351FBCDAC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42BE8B7-2935-A2DB-5C5D-DFA1E4016D8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BA65200-87B2-4695-2874-D6ABE9EAD567}"/>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6CB20C33-AD2C-56B0-C4E7-3E224A9FC3B4}"/>
              </a:ext>
            </a:extLst>
          </p:cNvPr>
          <p:cNvSpPr>
            <a:spLocks noGrp="1"/>
          </p:cNvSpPr>
          <p:nvPr>
            <p:ph type="sldNum" sz="quarter" idx="5"/>
          </p:nvPr>
        </p:nvSpPr>
        <p:spPr/>
        <p:txBody>
          <a:bodyPr/>
          <a:lstStyle/>
          <a:p>
            <a:fld id="{6346C204-3D0E-43E8-BBCD-7E99DCEB2462}" type="slidenum">
              <a:rPr lang="fr-FR" smtClean="0"/>
              <a:t>9</a:t>
            </a:fld>
            <a:endParaRPr lang="fr-FR"/>
          </a:p>
        </p:txBody>
      </p:sp>
    </p:spTree>
    <p:extLst>
      <p:ext uri="{BB962C8B-B14F-4D97-AF65-F5344CB8AC3E}">
        <p14:creationId xmlns:p14="http://schemas.microsoft.com/office/powerpoint/2010/main" val="1318015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265EB5-D856-D744-A1BA-DD8FAC1F38C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4DBFBFD-1B61-ACD2-A880-EC7CA12B372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E6C63F3-42CA-0228-870F-54ABA3E37C3E}"/>
              </a:ext>
            </a:extLst>
          </p:cNvPr>
          <p:cNvSpPr>
            <a:spLocks noGrp="1"/>
          </p:cNvSpPr>
          <p:nvPr>
            <p:ph type="body" idx="1"/>
          </p:nvPr>
        </p:nvSpPr>
        <p:spPr/>
        <p:txBody>
          <a:bodyPr/>
          <a:lstStyle/>
          <a:p>
            <a:r>
              <a:rPr lang="fr-FR" dirty="0"/>
              <a:t>CP - Corriger en rappelant le lien aux décompositions et à la séance précédente. </a:t>
            </a:r>
          </a:p>
          <a:p>
            <a:r>
              <a:rPr lang="fr-FR" dirty="0"/>
              <a:t>CE1 - Corriger en rappelant la stratégie avec une droite graduée. </a:t>
            </a:r>
          </a:p>
        </p:txBody>
      </p:sp>
      <p:sp>
        <p:nvSpPr>
          <p:cNvPr id="4" name="Espace réservé du numéro de diapositive 3">
            <a:extLst>
              <a:ext uri="{FF2B5EF4-FFF2-40B4-BE49-F238E27FC236}">
                <a16:creationId xmlns:a16="http://schemas.microsoft.com/office/drawing/2014/main" id="{A336E15E-79E6-C36E-6F00-4AAA3E31245B}"/>
              </a:ext>
            </a:extLst>
          </p:cNvPr>
          <p:cNvSpPr>
            <a:spLocks noGrp="1"/>
          </p:cNvSpPr>
          <p:nvPr>
            <p:ph type="sldNum" sz="quarter" idx="5"/>
          </p:nvPr>
        </p:nvSpPr>
        <p:spPr/>
        <p:txBody>
          <a:bodyPr/>
          <a:lstStyle/>
          <a:p>
            <a:fld id="{6346C204-3D0E-43E8-BBCD-7E99DCEB2462}" type="slidenum">
              <a:rPr lang="fr-FR" smtClean="0"/>
              <a:t>11</a:t>
            </a:fld>
            <a:endParaRPr lang="fr-FR"/>
          </a:p>
        </p:txBody>
      </p:sp>
    </p:spTree>
    <p:extLst>
      <p:ext uri="{BB962C8B-B14F-4D97-AF65-F5344CB8AC3E}">
        <p14:creationId xmlns:p14="http://schemas.microsoft.com/office/powerpoint/2010/main" val="29747324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0FF217-12A7-4EEB-A87D-39421C46C5FB}"/>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66B0D682-99C3-404A-9B55-B0EDB76338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325D1FE5-DCD5-442B-91EF-495398AEF060}"/>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5" name="Espace réservé du pied de page 4">
            <a:extLst>
              <a:ext uri="{FF2B5EF4-FFF2-40B4-BE49-F238E27FC236}">
                <a16:creationId xmlns:a16="http://schemas.microsoft.com/office/drawing/2014/main" id="{1E546FAD-A964-4AE6-9BFC-0EA1B48AEFF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C94CDFF-11A5-423A-A3A4-798F50B0EE54}"/>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426614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84C65BD-9992-4902-B05E-0138CCB44E56}"/>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E9316A92-0319-4F63-8C86-30F0C4040A2B}"/>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5C733FA-52A9-4418-8410-88B62C12AE1A}"/>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5" name="Espace réservé du pied de page 4">
            <a:extLst>
              <a:ext uri="{FF2B5EF4-FFF2-40B4-BE49-F238E27FC236}">
                <a16:creationId xmlns:a16="http://schemas.microsoft.com/office/drawing/2014/main" id="{61018959-2499-4EA8-9BA2-196A33C8E94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40D0C1B-FE07-4884-9BA9-A7A9C48E8E30}"/>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41976418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2EB93DDF-FFF3-4049-9079-485FADFFEF21}"/>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E3A39418-0C31-4A1D-A317-6DC2AAC088A8}"/>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5E77959-5514-4968-B846-B1131E6CED71}"/>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5" name="Espace réservé du pied de page 4">
            <a:extLst>
              <a:ext uri="{FF2B5EF4-FFF2-40B4-BE49-F238E27FC236}">
                <a16:creationId xmlns:a16="http://schemas.microsoft.com/office/drawing/2014/main" id="{984D1FE4-474D-46D9-90F5-08EEB415FE4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0624A66-6612-41A5-8C15-15783BAA7F37}"/>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2875312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795D2F2-5F4A-4800-B7FF-085E8596760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07A39B51-ED64-4E76-AF73-F349095306F0}"/>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5B35532-33CD-460D-8F81-58B6BFA37F67}"/>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5" name="Espace réservé du pied de page 4">
            <a:extLst>
              <a:ext uri="{FF2B5EF4-FFF2-40B4-BE49-F238E27FC236}">
                <a16:creationId xmlns:a16="http://schemas.microsoft.com/office/drawing/2014/main" id="{1D97A0FE-61A8-44B9-84A6-2380C2D57E9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CDE69B1-9C18-4D48-86EF-064450BFC8B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422893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E0C622-AF3E-44BE-89C3-1C2868314403}"/>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01D9506B-CA9D-47B9-8F83-5B121707A3B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15513DA7-0CF8-4F08-95C4-12EB094FDCAC}"/>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5" name="Espace réservé du pied de page 4">
            <a:extLst>
              <a:ext uri="{FF2B5EF4-FFF2-40B4-BE49-F238E27FC236}">
                <a16:creationId xmlns:a16="http://schemas.microsoft.com/office/drawing/2014/main" id="{09C69D26-B318-4A1E-BE5B-B4EEECB50D1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137DAFD-3EFD-492F-9725-971C293A089B}"/>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933221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EFA138-BBE1-478B-962E-4868E93B631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B77C592-D2F5-4B71-A4C1-3C080158E5C8}"/>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18CC46E8-ECC3-4311-9475-B5A2720FEF7B}"/>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AF837DA2-DB47-46EA-960E-1ECD86A4494C}"/>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6" name="Espace réservé du pied de page 5">
            <a:extLst>
              <a:ext uri="{FF2B5EF4-FFF2-40B4-BE49-F238E27FC236}">
                <a16:creationId xmlns:a16="http://schemas.microsoft.com/office/drawing/2014/main" id="{A2FDB679-3212-4D96-BAD4-C8F7F2F67C4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CA064E1-6753-4806-ABA0-DDA06CD16A31}"/>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95055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EE85EF-E2A3-48D0-BA9B-8EC9AC00C9E6}"/>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E95029C8-40B9-4BBC-A4BE-8D5A0A038B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3183306D-F452-464B-8A5E-179B79D9ACF9}"/>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47D1BF7-B52B-4497-A5DD-00CB0636A3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38F345DD-9907-4727-88B0-188804BA8181}"/>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D3ADDBC0-7EEE-4FBA-A279-DFB0234F6A2F}"/>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8" name="Espace réservé du pied de page 7">
            <a:extLst>
              <a:ext uri="{FF2B5EF4-FFF2-40B4-BE49-F238E27FC236}">
                <a16:creationId xmlns:a16="http://schemas.microsoft.com/office/drawing/2014/main" id="{41E36355-8973-4BE4-BC67-F39BBAB296AC}"/>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06AD0037-9B0D-4D25-BD1F-3E4B2391754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3377026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C619AC-D66D-497B-875D-FDD6AC6CBC01}"/>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2D6CEC54-9C38-47C9-8C42-8AD479B24A00}"/>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4" name="Espace réservé du pied de page 3">
            <a:extLst>
              <a:ext uri="{FF2B5EF4-FFF2-40B4-BE49-F238E27FC236}">
                <a16:creationId xmlns:a16="http://schemas.microsoft.com/office/drawing/2014/main" id="{78EDFB55-3929-4E11-BB4B-B17D5727D5D6}"/>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48EFF35C-B58E-456B-952E-5BDB700C4AF8}"/>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622456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ED40F451-B973-4029-925C-207B2923D53F}"/>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3" name="Espace réservé du pied de page 2">
            <a:extLst>
              <a:ext uri="{FF2B5EF4-FFF2-40B4-BE49-F238E27FC236}">
                <a16:creationId xmlns:a16="http://schemas.microsoft.com/office/drawing/2014/main" id="{4DAF2F5E-9D14-4DC1-AE9A-9433C411D272}"/>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A33F8B68-7E9F-4BC2-81EE-0AC8CB87FEA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1895079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E4D605-BA5A-4C63-A881-7C95B019536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E098BE7B-D98E-47E7-80A3-F73C69506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1D6C86DC-0AB7-487C-8748-BC84B67372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D86AA718-8B4B-4504-A3E5-8CBB7840CD7F}"/>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6" name="Espace réservé du pied de page 5">
            <a:extLst>
              <a:ext uri="{FF2B5EF4-FFF2-40B4-BE49-F238E27FC236}">
                <a16:creationId xmlns:a16="http://schemas.microsoft.com/office/drawing/2014/main" id="{5B694152-4D78-4308-A7AF-682FEA2C93E0}"/>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D2DF173-6F9A-4225-9E74-7E039A1ED8BA}"/>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622154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F65F75-7DF2-4F8F-9AD2-EFC64468618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A16C54F8-B611-41A9-B77C-0D0F558AFFB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C04307A8-2323-4F18-8438-BD6E0E413E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71FE131B-9EFC-4741-B33F-AED6166ABA3F}"/>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6" name="Espace réservé du pied de page 5">
            <a:extLst>
              <a:ext uri="{FF2B5EF4-FFF2-40B4-BE49-F238E27FC236}">
                <a16:creationId xmlns:a16="http://schemas.microsoft.com/office/drawing/2014/main" id="{766B9C83-6141-42E3-BE21-B62AF6383047}"/>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05EC9895-7D7A-42DC-A0C8-AE7B64D1AEB9}"/>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1671333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5EA9F402-D99D-456A-B8A3-F34EFAA044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0EE1E11B-C52B-4EA7-82C0-DC449B58FD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B97EB5B-ACF9-460A-9BEE-D0A581F130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75BC7A-5159-4D50-ABF3-2D2561C69278}" type="datetimeFigureOut">
              <a:rPr lang="fr-FR" smtClean="0"/>
              <a:t>27/10/2025</a:t>
            </a:fld>
            <a:endParaRPr lang="fr-FR"/>
          </a:p>
        </p:txBody>
      </p:sp>
      <p:sp>
        <p:nvSpPr>
          <p:cNvPr id="5" name="Espace réservé du pied de page 4">
            <a:extLst>
              <a:ext uri="{FF2B5EF4-FFF2-40B4-BE49-F238E27FC236}">
                <a16:creationId xmlns:a16="http://schemas.microsoft.com/office/drawing/2014/main" id="{708E2530-3019-4648-9044-467A6E8DE8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AE5B677B-9A7C-4458-9EFB-6F8105F7AD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F82E37-F909-4EE4-A89C-7B3AE4530F18}" type="slidenum">
              <a:rPr lang="fr-FR" smtClean="0"/>
              <a:t>‹N°›</a:t>
            </a:fld>
            <a:endParaRPr lang="fr-FR"/>
          </a:p>
        </p:txBody>
      </p:sp>
    </p:spTree>
    <p:extLst>
      <p:ext uri="{BB962C8B-B14F-4D97-AF65-F5344CB8AC3E}">
        <p14:creationId xmlns:p14="http://schemas.microsoft.com/office/powerpoint/2010/main" val="10309391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7.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customXml" Target="../ink/ink1.xml"/><Relationship Id="rId7"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9.jpeg"/><Relationship Id="rId11" Type="http://schemas.openxmlformats.org/officeDocument/2006/relationships/image" Target="../media/image2.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21.png"/><Relationship Id="rId9"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customXml" Target="../ink/ink2.xml"/><Relationship Id="rId7"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9.jpe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10.png"/><Relationship Id="rId9" Type="http://schemas.openxmlformats.org/officeDocument/2006/relationships/image" Target="../media/image22.png"/></Relationships>
</file>

<file path=ppt/slides/_rels/slide21.xml.rels><?xml version="1.0" encoding="UTF-8" standalone="yes"?>
<Relationships xmlns="http://schemas.openxmlformats.org/package/2006/relationships"><Relationship Id="rId3" Type="http://schemas.openxmlformats.org/officeDocument/2006/relationships/customXml" Target="../ink/ink3.xml"/><Relationship Id="rId7"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17.png"/><Relationship Id="rId4" Type="http://schemas.openxmlformats.org/officeDocument/2006/relationships/image" Target="../media/image110.png"/></Relationships>
</file>

<file path=ppt/slides/_rels/slide22.xml.rels><?xml version="1.0" encoding="UTF-8" standalone="yes"?>
<Relationships xmlns="http://schemas.openxmlformats.org/package/2006/relationships"><Relationship Id="rId3" Type="http://schemas.openxmlformats.org/officeDocument/2006/relationships/customXml" Target="../ink/ink4.xml"/><Relationship Id="rId7"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17.png"/><Relationship Id="rId4" Type="http://schemas.openxmlformats.org/officeDocument/2006/relationships/image" Target="../media/image110.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953602-2FB3-41C5-8BFE-6B6D989A41AA}"/>
              </a:ext>
            </a:extLst>
          </p:cNvPr>
          <p:cNvSpPr>
            <a:spLocks noGrp="1"/>
          </p:cNvSpPr>
          <p:nvPr>
            <p:ph type="title"/>
          </p:nvPr>
        </p:nvSpPr>
        <p:spPr>
          <a:xfrm>
            <a:off x="-180474" y="1"/>
            <a:ext cx="12372474" cy="6858000"/>
          </a:xfrm>
        </p:spPr>
        <p:txBody>
          <a:bodyPr>
            <a:normAutofit/>
          </a:bodyPr>
          <a:lstStyle/>
          <a:p>
            <a:pPr algn="ctr"/>
            <a:r>
              <a:rPr lang="fr-FR" sz="13800" dirty="0">
                <a:latin typeface="KG Turning Tables" panose="02000000000000000000" pitchFamily="2" charset="0"/>
              </a:rPr>
              <a:t>PERIODE 2</a:t>
            </a:r>
            <a:br>
              <a:rPr lang="fr-FR" sz="13800" dirty="0">
                <a:latin typeface="KG Turning Tables" panose="02000000000000000000" pitchFamily="2" charset="0"/>
              </a:rPr>
            </a:br>
            <a:br>
              <a:rPr lang="fr-FR" sz="13800" dirty="0">
                <a:latin typeface="KG Turning Tables" panose="02000000000000000000" pitchFamily="2" charset="0"/>
              </a:rPr>
            </a:br>
            <a:r>
              <a:rPr lang="fr-FR" sz="13800" dirty="0">
                <a:latin typeface="KG Turning Tables" panose="02000000000000000000" pitchFamily="2" charset="0"/>
              </a:rPr>
              <a:t>séance 29</a:t>
            </a:r>
          </a:p>
        </p:txBody>
      </p:sp>
    </p:spTree>
    <p:extLst>
      <p:ext uri="{BB962C8B-B14F-4D97-AF65-F5344CB8AC3E}">
        <p14:creationId xmlns:p14="http://schemas.microsoft.com/office/powerpoint/2010/main" val="40511436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7498EB-D913-4EFD-8F28-5C16EE129BB1}"/>
              </a:ext>
            </a:extLst>
          </p:cNvPr>
          <p:cNvSpPr>
            <a:spLocks noGrp="1"/>
          </p:cNvSpPr>
          <p:nvPr>
            <p:ph type="title"/>
          </p:nvPr>
        </p:nvSpPr>
        <p:spPr/>
        <p:txBody>
          <a:bodyPr/>
          <a:lstStyle/>
          <a:p>
            <a:endParaRPr lang="fr-FR"/>
          </a:p>
        </p:txBody>
      </p:sp>
      <p:grpSp>
        <p:nvGrpSpPr>
          <p:cNvPr id="3" name="Groupe 2">
            <a:extLst>
              <a:ext uri="{FF2B5EF4-FFF2-40B4-BE49-F238E27FC236}">
                <a16:creationId xmlns:a16="http://schemas.microsoft.com/office/drawing/2014/main" id="{4EC5DE38-5D09-84BE-0ED6-DE379542DBA4}"/>
              </a:ext>
            </a:extLst>
          </p:cNvPr>
          <p:cNvGrpSpPr/>
          <p:nvPr/>
        </p:nvGrpSpPr>
        <p:grpSpPr>
          <a:xfrm>
            <a:off x="0" y="0"/>
            <a:ext cx="12192000" cy="6858000"/>
            <a:chOff x="0" y="330200"/>
            <a:chExt cx="9144000" cy="6527800"/>
          </a:xfrm>
        </p:grpSpPr>
        <p:sp>
          <p:nvSpPr>
            <p:cNvPr id="4" name="Rectangle 3">
              <a:extLst>
                <a:ext uri="{FF2B5EF4-FFF2-40B4-BE49-F238E27FC236}">
                  <a16:creationId xmlns:a16="http://schemas.microsoft.com/office/drawing/2014/main" id="{9C966ACC-715D-E932-EAAE-60043F04A73B}"/>
                </a:ext>
              </a:extLst>
            </p:cNvPr>
            <p:cNvSpPr/>
            <p:nvPr/>
          </p:nvSpPr>
          <p:spPr>
            <a:xfrm>
              <a:off x="0" y="330200"/>
              <a:ext cx="9144000" cy="6527800"/>
            </a:xfrm>
            <a:prstGeom prst="rect">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31343C2C-46D5-27F5-ACC1-7934222628BC}"/>
                </a:ext>
              </a:extLst>
            </p:cNvPr>
            <p:cNvSpPr txBox="1"/>
            <p:nvPr/>
          </p:nvSpPr>
          <p:spPr>
            <a:xfrm>
              <a:off x="477749" y="2980562"/>
              <a:ext cx="7813496" cy="556619"/>
            </a:xfrm>
            <a:prstGeom prst="rect">
              <a:avLst/>
            </a:prstGeom>
            <a:noFill/>
          </p:spPr>
          <p:txBody>
            <a:bodyPr wrap="square" rtlCol="0">
              <a:spAutoFit/>
            </a:bodyPr>
            <a:lstStyle/>
            <a:p>
              <a:endParaRPr lang="fr-FR" sz="3200" b="1" dirty="0">
                <a:solidFill>
                  <a:schemeClr val="bg1"/>
                </a:solidFill>
              </a:endParaRPr>
            </a:p>
          </p:txBody>
        </p:sp>
        <p:pic>
          <p:nvPicPr>
            <p:cNvPr id="6" name="Image 5">
              <a:extLst>
                <a:ext uri="{FF2B5EF4-FFF2-40B4-BE49-F238E27FC236}">
                  <a16:creationId xmlns:a16="http://schemas.microsoft.com/office/drawing/2014/main" id="{4D6A2D50-2F24-BC76-21C6-52F57C5FA8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
        <p:nvSpPr>
          <p:cNvPr id="7" name="ZoneTexte 6">
            <a:extLst>
              <a:ext uri="{FF2B5EF4-FFF2-40B4-BE49-F238E27FC236}">
                <a16:creationId xmlns:a16="http://schemas.microsoft.com/office/drawing/2014/main" id="{44B80A3D-619E-9736-5B01-FD3B60000497}"/>
              </a:ext>
            </a:extLst>
          </p:cNvPr>
          <p:cNvSpPr txBox="1"/>
          <p:nvPr/>
        </p:nvSpPr>
        <p:spPr>
          <a:xfrm>
            <a:off x="838200" y="2341174"/>
            <a:ext cx="10977082" cy="1569660"/>
          </a:xfrm>
          <a:prstGeom prst="rect">
            <a:avLst/>
          </a:prstGeom>
          <a:noFill/>
        </p:spPr>
        <p:txBody>
          <a:bodyPr wrap="square" rtlCol="0">
            <a:spAutoFit/>
          </a:bodyPr>
          <a:lstStyle/>
          <a:p>
            <a:pPr marL="457200" indent="-457200">
              <a:buFont typeface="Wingdings" panose="05000000000000000000" pitchFamily="2" charset="2"/>
              <a:buChar char="è"/>
            </a:pPr>
            <a:r>
              <a:rPr lang="fr-FR" sz="3200" b="1" dirty="0">
                <a:solidFill>
                  <a:schemeClr val="bg1"/>
                </a:solidFill>
              </a:rPr>
              <a:t>Je calcule un complément</a:t>
            </a: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connais dans les deux sens les tables d’addition</a:t>
            </a:r>
          </a:p>
        </p:txBody>
      </p:sp>
    </p:spTree>
    <p:extLst>
      <p:ext uri="{BB962C8B-B14F-4D97-AF65-F5344CB8AC3E}">
        <p14:creationId xmlns:p14="http://schemas.microsoft.com/office/powerpoint/2010/main" val="42501136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ECEA4D-56DE-695E-995E-5A074397B250}"/>
            </a:ext>
          </a:extLst>
        </p:cNvPr>
        <p:cNvGrpSpPr/>
        <p:nvPr/>
      </p:nvGrpSpPr>
      <p:grpSpPr>
        <a:xfrm>
          <a:off x="0" y="0"/>
          <a:ext cx="0" cy="0"/>
          <a:chOff x="0" y="0"/>
          <a:chExt cx="0" cy="0"/>
        </a:xfrm>
      </p:grpSpPr>
      <p:cxnSp>
        <p:nvCxnSpPr>
          <p:cNvPr id="9" name="Connecteur droit 8">
            <a:extLst>
              <a:ext uri="{FF2B5EF4-FFF2-40B4-BE49-F238E27FC236}">
                <a16:creationId xmlns:a16="http://schemas.microsoft.com/office/drawing/2014/main" id="{AB5CFE78-2F05-F46A-0DF9-453B72999FBA}"/>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Shape 105">
            <a:extLst>
              <a:ext uri="{FF2B5EF4-FFF2-40B4-BE49-F238E27FC236}">
                <a16:creationId xmlns:a16="http://schemas.microsoft.com/office/drawing/2014/main" id="{CF084DE9-3E0F-67A4-857E-F3B0E9968A7A}"/>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sp>
        <p:nvSpPr>
          <p:cNvPr id="13" name="ZoneTexte 12">
            <a:extLst>
              <a:ext uri="{FF2B5EF4-FFF2-40B4-BE49-F238E27FC236}">
                <a16:creationId xmlns:a16="http://schemas.microsoft.com/office/drawing/2014/main" id="{DBE5E994-55F6-0008-9C64-5AFCE6338292}"/>
              </a:ext>
            </a:extLst>
          </p:cNvPr>
          <p:cNvSpPr txBox="1"/>
          <p:nvPr/>
        </p:nvSpPr>
        <p:spPr>
          <a:xfrm>
            <a:off x="267128" y="2203120"/>
            <a:ext cx="5661059" cy="3046988"/>
          </a:xfrm>
          <a:prstGeom prst="rect">
            <a:avLst/>
          </a:prstGeom>
          <a:noFill/>
        </p:spPr>
        <p:txBody>
          <a:bodyPr wrap="square">
            <a:spAutoFit/>
          </a:bodyPr>
          <a:lstStyle/>
          <a:p>
            <a:r>
              <a:rPr lang="fr-FR" sz="3200" b="1" dirty="0"/>
              <a:t>1/ </a:t>
            </a:r>
            <a:r>
              <a:rPr lang="fr-FR" sz="3200" dirty="0"/>
              <a:t>3 + … = 5 </a:t>
            </a:r>
            <a:r>
              <a:rPr lang="fr-FR" sz="2200" dirty="0"/>
              <a:t>(3 plus combien est égal à 5 ?)</a:t>
            </a:r>
            <a:r>
              <a:rPr lang="fr-FR" sz="2800" dirty="0"/>
              <a:t> </a:t>
            </a:r>
          </a:p>
          <a:p>
            <a:r>
              <a:rPr lang="fr-FR" sz="3200" b="1" dirty="0"/>
              <a:t>2/ </a:t>
            </a:r>
            <a:r>
              <a:rPr lang="fr-FR" sz="3200" dirty="0"/>
              <a:t>5 + … = 6 </a:t>
            </a:r>
          </a:p>
          <a:p>
            <a:r>
              <a:rPr lang="fr-FR" sz="3200" b="1" dirty="0"/>
              <a:t>3/ </a:t>
            </a:r>
            <a:r>
              <a:rPr lang="fr-FR" sz="3200" dirty="0"/>
              <a:t>... + 4 = 5 </a:t>
            </a:r>
          </a:p>
          <a:p>
            <a:r>
              <a:rPr lang="fr-FR" sz="3200" b="1" dirty="0"/>
              <a:t>4/ </a:t>
            </a:r>
            <a:r>
              <a:rPr lang="fr-FR" sz="3200" dirty="0"/>
              <a:t>… + 4 = 10 </a:t>
            </a:r>
          </a:p>
          <a:p>
            <a:r>
              <a:rPr lang="fr-FR" sz="3200" b="1" dirty="0"/>
              <a:t>5/ </a:t>
            </a:r>
            <a:r>
              <a:rPr lang="fr-FR" sz="3200" dirty="0"/>
              <a:t>3 + … = 6 </a:t>
            </a:r>
          </a:p>
          <a:p>
            <a:r>
              <a:rPr lang="fr-FR" sz="3200" b="1" dirty="0"/>
              <a:t>6/ </a:t>
            </a:r>
            <a:r>
              <a:rPr lang="fr-FR" sz="3200" dirty="0"/>
              <a:t>5 + … = 10 </a:t>
            </a:r>
            <a:endParaRPr lang="fr-FR" sz="3000" dirty="0"/>
          </a:p>
        </p:txBody>
      </p:sp>
      <p:pic>
        <p:nvPicPr>
          <p:cNvPr id="4" name="Image 3">
            <a:extLst>
              <a:ext uri="{FF2B5EF4-FFF2-40B4-BE49-F238E27FC236}">
                <a16:creationId xmlns:a16="http://schemas.microsoft.com/office/drawing/2014/main" id="{7C07EC78-989B-CAAA-18E0-0E5E2EB8E1CD}"/>
              </a:ext>
            </a:extLst>
          </p:cNvPr>
          <p:cNvPicPr>
            <a:picLocks noChangeAspect="1"/>
          </p:cNvPicPr>
          <p:nvPr/>
        </p:nvPicPr>
        <p:blipFill>
          <a:blip r:embed="rId3"/>
          <a:stretch>
            <a:fillRect/>
          </a:stretch>
        </p:blipFill>
        <p:spPr>
          <a:xfrm>
            <a:off x="5576601" y="0"/>
            <a:ext cx="1038797" cy="1038797"/>
          </a:xfrm>
          <a:prstGeom prst="rect">
            <a:avLst/>
          </a:prstGeom>
        </p:spPr>
      </p:pic>
      <p:sp>
        <p:nvSpPr>
          <p:cNvPr id="6" name="ZoneTexte 5">
            <a:extLst>
              <a:ext uri="{FF2B5EF4-FFF2-40B4-BE49-F238E27FC236}">
                <a16:creationId xmlns:a16="http://schemas.microsoft.com/office/drawing/2014/main" id="{11A0DEC8-88A3-4CF2-5D4E-594D2146F973}"/>
              </a:ext>
            </a:extLst>
          </p:cNvPr>
          <p:cNvSpPr txBox="1"/>
          <p:nvPr/>
        </p:nvSpPr>
        <p:spPr>
          <a:xfrm>
            <a:off x="7293784" y="1741455"/>
            <a:ext cx="3905048" cy="3970318"/>
          </a:xfrm>
          <a:prstGeom prst="rect">
            <a:avLst/>
          </a:prstGeom>
          <a:noFill/>
        </p:spPr>
        <p:txBody>
          <a:bodyPr wrap="square">
            <a:spAutoFit/>
          </a:bodyPr>
          <a:lstStyle/>
          <a:p>
            <a:endParaRPr lang="fr-FR" sz="3000" dirty="0"/>
          </a:p>
          <a:p>
            <a:r>
              <a:rPr lang="fr-FR" sz="3200" b="1" dirty="0"/>
              <a:t>1/ </a:t>
            </a:r>
            <a:r>
              <a:rPr lang="fr-FR" sz="3200" dirty="0"/>
              <a:t>50 + … = 60</a:t>
            </a:r>
          </a:p>
          <a:p>
            <a:r>
              <a:rPr lang="fr-FR" sz="3200" b="1" dirty="0"/>
              <a:t>2/ </a:t>
            </a:r>
            <a:r>
              <a:rPr lang="fr-FR" sz="3200" dirty="0"/>
              <a:t>113 + … = 120 </a:t>
            </a:r>
          </a:p>
          <a:p>
            <a:r>
              <a:rPr lang="fr-FR" sz="3200" b="1" dirty="0"/>
              <a:t>3/ </a:t>
            </a:r>
            <a:r>
              <a:rPr lang="fr-FR" sz="3200" dirty="0"/>
              <a:t>… + 175 = 180 </a:t>
            </a:r>
          </a:p>
          <a:p>
            <a:r>
              <a:rPr lang="fr-FR" sz="3200" b="1" dirty="0"/>
              <a:t>4/</a:t>
            </a:r>
            <a:r>
              <a:rPr lang="fr-FR" sz="3200" dirty="0"/>
              <a:t> 75 + … = 80 </a:t>
            </a:r>
          </a:p>
          <a:p>
            <a:r>
              <a:rPr lang="fr-FR" sz="3200" b="1" dirty="0"/>
              <a:t>5/ </a:t>
            </a:r>
            <a:r>
              <a:rPr lang="fr-FR" sz="3200" dirty="0"/>
              <a:t>152 + … = 160        </a:t>
            </a:r>
          </a:p>
          <a:p>
            <a:r>
              <a:rPr lang="fr-FR" sz="3200" b="1" dirty="0"/>
              <a:t>6/</a:t>
            </a:r>
            <a:r>
              <a:rPr lang="fr-FR" sz="3200" dirty="0"/>
              <a:t> 188 + … = 190 </a:t>
            </a:r>
            <a:endParaRPr lang="fr-FR" sz="3000" dirty="0"/>
          </a:p>
          <a:p>
            <a:endParaRPr lang="fr-FR" sz="3000" dirty="0"/>
          </a:p>
        </p:txBody>
      </p:sp>
      <p:sp>
        <p:nvSpPr>
          <p:cNvPr id="7" name="ZoneTexte 6">
            <a:extLst>
              <a:ext uri="{FF2B5EF4-FFF2-40B4-BE49-F238E27FC236}">
                <a16:creationId xmlns:a16="http://schemas.microsoft.com/office/drawing/2014/main" id="{5C929B2A-4782-1FC8-EB41-82B85A3B416C}"/>
              </a:ext>
            </a:extLst>
          </p:cNvPr>
          <p:cNvSpPr txBox="1"/>
          <p:nvPr/>
        </p:nvSpPr>
        <p:spPr>
          <a:xfrm>
            <a:off x="4929868" y="1038797"/>
            <a:ext cx="1996637" cy="646331"/>
          </a:xfrm>
          <a:prstGeom prst="rect">
            <a:avLst/>
          </a:prstGeom>
          <a:noFill/>
        </p:spPr>
        <p:txBody>
          <a:bodyPr wrap="none" rtlCol="0">
            <a:spAutoFit/>
          </a:bodyPr>
          <a:lstStyle/>
          <a:p>
            <a:r>
              <a:rPr lang="fr-FR" sz="3600" dirty="0"/>
              <a:t>Complète</a:t>
            </a:r>
          </a:p>
        </p:txBody>
      </p:sp>
    </p:spTree>
    <p:extLst>
      <p:ext uri="{BB962C8B-B14F-4D97-AF65-F5344CB8AC3E}">
        <p14:creationId xmlns:p14="http://schemas.microsoft.com/office/powerpoint/2010/main" val="29770170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4374CA-C18C-826E-C901-084103030847}"/>
            </a:ext>
          </a:extLst>
        </p:cNvPr>
        <p:cNvGrpSpPr/>
        <p:nvPr/>
      </p:nvGrpSpPr>
      <p:grpSpPr>
        <a:xfrm>
          <a:off x="0" y="0"/>
          <a:ext cx="0" cy="0"/>
          <a:chOff x="0" y="0"/>
          <a:chExt cx="0" cy="0"/>
        </a:xfrm>
      </p:grpSpPr>
      <p:cxnSp>
        <p:nvCxnSpPr>
          <p:cNvPr id="9" name="Connecteur droit 8">
            <a:extLst>
              <a:ext uri="{FF2B5EF4-FFF2-40B4-BE49-F238E27FC236}">
                <a16:creationId xmlns:a16="http://schemas.microsoft.com/office/drawing/2014/main" id="{EE306A85-0B7C-4CB0-186D-4C73A8B46F9C}"/>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Shape 105">
            <a:extLst>
              <a:ext uri="{FF2B5EF4-FFF2-40B4-BE49-F238E27FC236}">
                <a16:creationId xmlns:a16="http://schemas.microsoft.com/office/drawing/2014/main" id="{A23EF0B7-5152-CC8B-0870-6849E4D4C699}"/>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sp>
        <p:nvSpPr>
          <p:cNvPr id="13" name="ZoneTexte 12">
            <a:extLst>
              <a:ext uri="{FF2B5EF4-FFF2-40B4-BE49-F238E27FC236}">
                <a16:creationId xmlns:a16="http://schemas.microsoft.com/office/drawing/2014/main" id="{56DCBF71-5ED3-FB19-994C-F764F7EAF2AB}"/>
              </a:ext>
            </a:extLst>
          </p:cNvPr>
          <p:cNvSpPr txBox="1"/>
          <p:nvPr/>
        </p:nvSpPr>
        <p:spPr>
          <a:xfrm>
            <a:off x="267128" y="2203120"/>
            <a:ext cx="5661059" cy="2554545"/>
          </a:xfrm>
          <a:prstGeom prst="rect">
            <a:avLst/>
          </a:prstGeom>
          <a:noFill/>
        </p:spPr>
        <p:txBody>
          <a:bodyPr wrap="square">
            <a:spAutoFit/>
          </a:bodyPr>
          <a:lstStyle/>
          <a:p>
            <a:r>
              <a:rPr lang="fr-FR" sz="3200" b="1" dirty="0"/>
              <a:t>1/ </a:t>
            </a:r>
            <a:r>
              <a:rPr lang="fr-FR" sz="3200" dirty="0"/>
              <a:t>4 + 1 = …</a:t>
            </a:r>
            <a:endParaRPr lang="fr-FR" sz="2800" dirty="0"/>
          </a:p>
          <a:p>
            <a:r>
              <a:rPr lang="fr-FR" sz="3200" b="1" dirty="0"/>
              <a:t>2/ </a:t>
            </a:r>
            <a:r>
              <a:rPr lang="fr-FR" sz="3200" dirty="0"/>
              <a:t>8 + 2 = … </a:t>
            </a:r>
          </a:p>
          <a:p>
            <a:r>
              <a:rPr lang="fr-FR" sz="3200" b="1" dirty="0"/>
              <a:t>3/ </a:t>
            </a:r>
            <a:r>
              <a:rPr lang="fr-FR" sz="3200" dirty="0"/>
              <a:t>13 + 1 = …</a:t>
            </a:r>
            <a:endParaRPr lang="fr-FR" sz="2800" dirty="0"/>
          </a:p>
          <a:p>
            <a:r>
              <a:rPr lang="fr-FR" sz="3200" b="1" dirty="0"/>
              <a:t>4/ </a:t>
            </a:r>
            <a:r>
              <a:rPr lang="fr-FR" sz="3200" dirty="0"/>
              <a:t>10 + 2 = …</a:t>
            </a:r>
          </a:p>
          <a:p>
            <a:r>
              <a:rPr lang="fr-FR" sz="3200" b="1" dirty="0"/>
              <a:t>5/ </a:t>
            </a:r>
            <a:r>
              <a:rPr lang="fr-FR" sz="3200" dirty="0"/>
              <a:t>15 + 1 = … </a:t>
            </a:r>
          </a:p>
        </p:txBody>
      </p:sp>
      <p:pic>
        <p:nvPicPr>
          <p:cNvPr id="4" name="Image 3">
            <a:extLst>
              <a:ext uri="{FF2B5EF4-FFF2-40B4-BE49-F238E27FC236}">
                <a16:creationId xmlns:a16="http://schemas.microsoft.com/office/drawing/2014/main" id="{5AEBCB4D-0E27-8818-52FD-8E292DA393E6}"/>
              </a:ext>
            </a:extLst>
          </p:cNvPr>
          <p:cNvPicPr>
            <a:picLocks noChangeAspect="1"/>
          </p:cNvPicPr>
          <p:nvPr/>
        </p:nvPicPr>
        <p:blipFill>
          <a:blip r:embed="rId3"/>
          <a:stretch>
            <a:fillRect/>
          </a:stretch>
        </p:blipFill>
        <p:spPr>
          <a:xfrm>
            <a:off x="5576601" y="0"/>
            <a:ext cx="1038797" cy="1038797"/>
          </a:xfrm>
          <a:prstGeom prst="rect">
            <a:avLst/>
          </a:prstGeom>
        </p:spPr>
      </p:pic>
      <p:sp>
        <p:nvSpPr>
          <p:cNvPr id="6" name="ZoneTexte 5">
            <a:extLst>
              <a:ext uri="{FF2B5EF4-FFF2-40B4-BE49-F238E27FC236}">
                <a16:creationId xmlns:a16="http://schemas.microsoft.com/office/drawing/2014/main" id="{C79497B8-E270-BC8E-08E0-FA4716189A4E}"/>
              </a:ext>
            </a:extLst>
          </p:cNvPr>
          <p:cNvSpPr txBox="1"/>
          <p:nvPr/>
        </p:nvSpPr>
        <p:spPr>
          <a:xfrm>
            <a:off x="7293784" y="1741455"/>
            <a:ext cx="3905048" cy="3477875"/>
          </a:xfrm>
          <a:prstGeom prst="rect">
            <a:avLst/>
          </a:prstGeom>
          <a:noFill/>
        </p:spPr>
        <p:txBody>
          <a:bodyPr wrap="square">
            <a:spAutoFit/>
          </a:bodyPr>
          <a:lstStyle/>
          <a:p>
            <a:endParaRPr lang="fr-FR" sz="3000" dirty="0"/>
          </a:p>
          <a:p>
            <a:r>
              <a:rPr lang="fr-FR" sz="3200" b="1" dirty="0"/>
              <a:t>1/ </a:t>
            </a:r>
            <a:r>
              <a:rPr lang="fr-FR" sz="3200" dirty="0"/>
              <a:t>4 + 3 = …</a:t>
            </a:r>
          </a:p>
          <a:p>
            <a:r>
              <a:rPr lang="fr-FR" sz="3200" b="1" dirty="0"/>
              <a:t>2/ </a:t>
            </a:r>
            <a:r>
              <a:rPr lang="fr-FR" sz="3200" dirty="0"/>
              <a:t>6 + 2 = …</a:t>
            </a:r>
          </a:p>
          <a:p>
            <a:r>
              <a:rPr lang="fr-FR" sz="3200" b="1" dirty="0"/>
              <a:t>3/ </a:t>
            </a:r>
            <a:r>
              <a:rPr lang="fr-FR" sz="3200" dirty="0"/>
              <a:t>7 + 2 = …</a:t>
            </a:r>
          </a:p>
          <a:p>
            <a:r>
              <a:rPr lang="fr-FR" sz="3200" b="1" dirty="0"/>
              <a:t>4/</a:t>
            </a:r>
            <a:r>
              <a:rPr lang="fr-FR" sz="3200" dirty="0"/>
              <a:t> 8 + 3 = …</a:t>
            </a:r>
          </a:p>
          <a:p>
            <a:r>
              <a:rPr lang="fr-FR" sz="3200" b="1" dirty="0"/>
              <a:t>5/ </a:t>
            </a:r>
            <a:r>
              <a:rPr lang="fr-FR" sz="3200" dirty="0"/>
              <a:t>5 + 4 = …</a:t>
            </a:r>
            <a:endParaRPr lang="fr-FR" sz="3000" dirty="0"/>
          </a:p>
          <a:p>
            <a:endParaRPr lang="fr-FR" sz="3000" dirty="0"/>
          </a:p>
        </p:txBody>
      </p:sp>
      <p:sp>
        <p:nvSpPr>
          <p:cNvPr id="7" name="ZoneTexte 6">
            <a:extLst>
              <a:ext uri="{FF2B5EF4-FFF2-40B4-BE49-F238E27FC236}">
                <a16:creationId xmlns:a16="http://schemas.microsoft.com/office/drawing/2014/main" id="{5665F59E-72A9-161B-F3D7-69C1ECAE96F8}"/>
              </a:ext>
            </a:extLst>
          </p:cNvPr>
          <p:cNvSpPr txBox="1"/>
          <p:nvPr/>
        </p:nvSpPr>
        <p:spPr>
          <a:xfrm>
            <a:off x="4929868" y="1038797"/>
            <a:ext cx="1996637" cy="646331"/>
          </a:xfrm>
          <a:prstGeom prst="rect">
            <a:avLst/>
          </a:prstGeom>
          <a:noFill/>
        </p:spPr>
        <p:txBody>
          <a:bodyPr wrap="none" rtlCol="0">
            <a:spAutoFit/>
          </a:bodyPr>
          <a:lstStyle/>
          <a:p>
            <a:r>
              <a:rPr lang="fr-FR" sz="3600" dirty="0"/>
              <a:t>Complète</a:t>
            </a:r>
          </a:p>
        </p:txBody>
      </p:sp>
    </p:spTree>
    <p:extLst>
      <p:ext uri="{BB962C8B-B14F-4D97-AF65-F5344CB8AC3E}">
        <p14:creationId xmlns:p14="http://schemas.microsoft.com/office/powerpoint/2010/main" val="24721821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23A66E-7165-9F0B-41D9-177AEA642D05}"/>
            </a:ext>
          </a:extLst>
        </p:cNvPr>
        <p:cNvGrpSpPr/>
        <p:nvPr/>
      </p:nvGrpSpPr>
      <p:grpSpPr>
        <a:xfrm>
          <a:off x="0" y="0"/>
          <a:ext cx="0" cy="0"/>
          <a:chOff x="0" y="0"/>
          <a:chExt cx="0" cy="0"/>
        </a:xfrm>
      </p:grpSpPr>
      <p:cxnSp>
        <p:nvCxnSpPr>
          <p:cNvPr id="9" name="Connecteur droit 8">
            <a:extLst>
              <a:ext uri="{FF2B5EF4-FFF2-40B4-BE49-F238E27FC236}">
                <a16:creationId xmlns:a16="http://schemas.microsoft.com/office/drawing/2014/main" id="{AAC641D5-D4DD-8B92-C446-7D27DBC21D45}"/>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Shape 105">
            <a:extLst>
              <a:ext uri="{FF2B5EF4-FFF2-40B4-BE49-F238E27FC236}">
                <a16:creationId xmlns:a16="http://schemas.microsoft.com/office/drawing/2014/main" id="{35CFBC1C-A207-698A-4818-065F7E878260}"/>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sp>
        <p:nvSpPr>
          <p:cNvPr id="13" name="ZoneTexte 12">
            <a:extLst>
              <a:ext uri="{FF2B5EF4-FFF2-40B4-BE49-F238E27FC236}">
                <a16:creationId xmlns:a16="http://schemas.microsoft.com/office/drawing/2014/main" id="{98CD46E2-9399-D920-6B83-9EC0F05A9B44}"/>
              </a:ext>
            </a:extLst>
          </p:cNvPr>
          <p:cNvSpPr txBox="1"/>
          <p:nvPr/>
        </p:nvSpPr>
        <p:spPr>
          <a:xfrm>
            <a:off x="267128" y="2203120"/>
            <a:ext cx="5661059" cy="2554545"/>
          </a:xfrm>
          <a:prstGeom prst="rect">
            <a:avLst/>
          </a:prstGeom>
          <a:noFill/>
        </p:spPr>
        <p:txBody>
          <a:bodyPr wrap="square">
            <a:spAutoFit/>
          </a:bodyPr>
          <a:lstStyle/>
          <a:p>
            <a:r>
              <a:rPr lang="fr-FR" sz="3200" b="1" dirty="0"/>
              <a:t>1/ </a:t>
            </a:r>
            <a:r>
              <a:rPr lang="fr-FR" sz="3200" dirty="0"/>
              <a:t>24 + 1 = …</a:t>
            </a:r>
            <a:endParaRPr lang="fr-FR" sz="2800" dirty="0"/>
          </a:p>
          <a:p>
            <a:r>
              <a:rPr lang="fr-FR" sz="3200" b="1" dirty="0"/>
              <a:t>2/ </a:t>
            </a:r>
            <a:r>
              <a:rPr lang="fr-FR" sz="3200" dirty="0"/>
              <a:t>33 + 2 = … </a:t>
            </a:r>
          </a:p>
          <a:p>
            <a:r>
              <a:rPr lang="fr-FR" sz="3200" b="1" dirty="0"/>
              <a:t>3/ </a:t>
            </a:r>
            <a:r>
              <a:rPr lang="fr-FR" sz="3200" dirty="0"/>
              <a:t>19 + 1 = …</a:t>
            </a:r>
            <a:endParaRPr lang="fr-FR" sz="2800" dirty="0"/>
          </a:p>
          <a:p>
            <a:r>
              <a:rPr lang="fr-FR" sz="3200" b="1" dirty="0"/>
              <a:t>4/ </a:t>
            </a:r>
            <a:r>
              <a:rPr lang="fr-FR" sz="3200" dirty="0"/>
              <a:t>27 + 2 = …</a:t>
            </a:r>
          </a:p>
          <a:p>
            <a:r>
              <a:rPr lang="fr-FR" sz="3200" b="1" dirty="0"/>
              <a:t>5/ </a:t>
            </a:r>
            <a:r>
              <a:rPr lang="fr-FR" sz="3200" dirty="0"/>
              <a:t>43 + 1 = … </a:t>
            </a:r>
          </a:p>
        </p:txBody>
      </p:sp>
      <p:pic>
        <p:nvPicPr>
          <p:cNvPr id="4" name="Image 3">
            <a:extLst>
              <a:ext uri="{FF2B5EF4-FFF2-40B4-BE49-F238E27FC236}">
                <a16:creationId xmlns:a16="http://schemas.microsoft.com/office/drawing/2014/main" id="{55D2C706-B5A1-CA80-F10C-25216E6898DC}"/>
              </a:ext>
            </a:extLst>
          </p:cNvPr>
          <p:cNvPicPr>
            <a:picLocks noChangeAspect="1"/>
          </p:cNvPicPr>
          <p:nvPr/>
        </p:nvPicPr>
        <p:blipFill>
          <a:blip r:embed="rId3"/>
          <a:stretch>
            <a:fillRect/>
          </a:stretch>
        </p:blipFill>
        <p:spPr>
          <a:xfrm>
            <a:off x="5576601" y="0"/>
            <a:ext cx="1038797" cy="1038797"/>
          </a:xfrm>
          <a:prstGeom prst="rect">
            <a:avLst/>
          </a:prstGeom>
        </p:spPr>
      </p:pic>
      <p:sp>
        <p:nvSpPr>
          <p:cNvPr id="6" name="ZoneTexte 5">
            <a:extLst>
              <a:ext uri="{FF2B5EF4-FFF2-40B4-BE49-F238E27FC236}">
                <a16:creationId xmlns:a16="http://schemas.microsoft.com/office/drawing/2014/main" id="{F10FE094-9CE2-5ECC-A04C-00AEDCC61D92}"/>
              </a:ext>
            </a:extLst>
          </p:cNvPr>
          <p:cNvSpPr txBox="1"/>
          <p:nvPr/>
        </p:nvSpPr>
        <p:spPr>
          <a:xfrm>
            <a:off x="7293784" y="1741455"/>
            <a:ext cx="3905048" cy="3477875"/>
          </a:xfrm>
          <a:prstGeom prst="rect">
            <a:avLst/>
          </a:prstGeom>
          <a:noFill/>
        </p:spPr>
        <p:txBody>
          <a:bodyPr wrap="square">
            <a:spAutoFit/>
          </a:bodyPr>
          <a:lstStyle/>
          <a:p>
            <a:endParaRPr lang="fr-FR" sz="3000" dirty="0"/>
          </a:p>
          <a:p>
            <a:r>
              <a:rPr lang="fr-FR" sz="3200" b="1" dirty="0"/>
              <a:t>1/ </a:t>
            </a:r>
            <a:r>
              <a:rPr lang="fr-FR" sz="3200" dirty="0"/>
              <a:t>9 + … = 12</a:t>
            </a:r>
          </a:p>
          <a:p>
            <a:r>
              <a:rPr lang="fr-FR" sz="3200" b="1" dirty="0"/>
              <a:t>2/ </a:t>
            </a:r>
            <a:r>
              <a:rPr lang="fr-FR" sz="3200" dirty="0"/>
              <a:t>7 + … = 14</a:t>
            </a:r>
          </a:p>
          <a:p>
            <a:r>
              <a:rPr lang="fr-FR" sz="3200" b="1" dirty="0"/>
              <a:t>3/ </a:t>
            </a:r>
            <a:r>
              <a:rPr lang="fr-FR" sz="3200" dirty="0"/>
              <a:t>6 + … = 11</a:t>
            </a:r>
          </a:p>
          <a:p>
            <a:r>
              <a:rPr lang="fr-FR" sz="3200" b="1" dirty="0"/>
              <a:t>4/</a:t>
            </a:r>
            <a:r>
              <a:rPr lang="fr-FR" sz="3200" dirty="0"/>
              <a:t> 7 + … = 15</a:t>
            </a:r>
          </a:p>
          <a:p>
            <a:r>
              <a:rPr lang="fr-FR" sz="3200" b="1" dirty="0"/>
              <a:t>5/ </a:t>
            </a:r>
            <a:r>
              <a:rPr lang="fr-FR" sz="3200" dirty="0"/>
              <a:t>9 + … = 15</a:t>
            </a:r>
          </a:p>
          <a:p>
            <a:endParaRPr lang="fr-FR" sz="3000" dirty="0"/>
          </a:p>
        </p:txBody>
      </p:sp>
      <p:sp>
        <p:nvSpPr>
          <p:cNvPr id="7" name="ZoneTexte 6">
            <a:extLst>
              <a:ext uri="{FF2B5EF4-FFF2-40B4-BE49-F238E27FC236}">
                <a16:creationId xmlns:a16="http://schemas.microsoft.com/office/drawing/2014/main" id="{07639E1B-B0E7-9082-2CC3-A72BA60242A6}"/>
              </a:ext>
            </a:extLst>
          </p:cNvPr>
          <p:cNvSpPr txBox="1"/>
          <p:nvPr/>
        </p:nvSpPr>
        <p:spPr>
          <a:xfrm>
            <a:off x="4929868" y="1038797"/>
            <a:ext cx="1996637" cy="646331"/>
          </a:xfrm>
          <a:prstGeom prst="rect">
            <a:avLst/>
          </a:prstGeom>
          <a:noFill/>
        </p:spPr>
        <p:txBody>
          <a:bodyPr wrap="none" rtlCol="0">
            <a:spAutoFit/>
          </a:bodyPr>
          <a:lstStyle/>
          <a:p>
            <a:r>
              <a:rPr lang="fr-FR" sz="3600" dirty="0"/>
              <a:t>Complète</a:t>
            </a:r>
          </a:p>
        </p:txBody>
      </p:sp>
    </p:spTree>
    <p:extLst>
      <p:ext uri="{BB962C8B-B14F-4D97-AF65-F5344CB8AC3E}">
        <p14:creationId xmlns:p14="http://schemas.microsoft.com/office/powerpoint/2010/main" val="18007360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a:extLst>
              <a:ext uri="{FF2B5EF4-FFF2-40B4-BE49-F238E27FC236}">
                <a16:creationId xmlns:a16="http://schemas.microsoft.com/office/drawing/2014/main" id="{75AAB1B8-70BA-F01B-EE75-5C2A91C09AC1}"/>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B7AB0DA4-D129-C267-F7DF-56A8D003F93B}"/>
                </a:ext>
              </a:extLst>
            </p:cNvPr>
            <p:cNvSpPr/>
            <p:nvPr/>
          </p:nvSpPr>
          <p:spPr>
            <a:xfrm>
              <a:off x="0" y="330200"/>
              <a:ext cx="9144000" cy="6527800"/>
            </a:xfrm>
            <a:prstGeom prst="rect">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2B705F02-1C20-CE75-31A3-326B46FD579B}"/>
                </a:ext>
              </a:extLst>
            </p:cNvPr>
            <p:cNvSpPr txBox="1"/>
            <p:nvPr/>
          </p:nvSpPr>
          <p:spPr>
            <a:xfrm>
              <a:off x="793679" y="3009900"/>
              <a:ext cx="8137133" cy="2900281"/>
            </a:xfrm>
            <a:prstGeom prst="rect">
              <a:avLst/>
            </a:prstGeom>
            <a:noFill/>
          </p:spPr>
          <p:txBody>
            <a:bodyPr wrap="square" rtlCol="0">
              <a:spAutoFit/>
            </a:bodyPr>
            <a:lstStyle/>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résous des problèmes additifs en une étape de type parties-tout</a:t>
              </a: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résous des problèmes multiplicatifs en une étape</a:t>
              </a:r>
            </a:p>
            <a:p>
              <a:pPr marL="457200" indent="-457200">
                <a:buFont typeface="Wingdings" panose="05000000000000000000" pitchFamily="2" charset="2"/>
                <a:buChar char="è"/>
              </a:pPr>
              <a:endParaRPr lang="fr-FR" sz="3200" b="1" dirty="0">
                <a:solidFill>
                  <a:schemeClr val="bg1"/>
                </a:solidFill>
              </a:endParaRPr>
            </a:p>
          </p:txBody>
        </p:sp>
        <p:pic>
          <p:nvPicPr>
            <p:cNvPr id="7" name="Image 6">
              <a:extLst>
                <a:ext uri="{FF2B5EF4-FFF2-40B4-BE49-F238E27FC236}">
                  <a16:creationId xmlns:a16="http://schemas.microsoft.com/office/drawing/2014/main" id="{763D8586-44B6-2F44-AFFB-C5BBD5BF15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0273531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F549CC-2F11-EE07-39CD-9A40D9DD80EA}"/>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546F9220-CB67-1115-C088-307DA4A6794B}"/>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pic>
        <p:nvPicPr>
          <p:cNvPr id="12" name="Image 11">
            <a:extLst>
              <a:ext uri="{FF2B5EF4-FFF2-40B4-BE49-F238E27FC236}">
                <a16:creationId xmlns:a16="http://schemas.microsoft.com/office/drawing/2014/main" id="{F2D3D8A7-3E9D-FEC7-0667-097FCD46C361}"/>
              </a:ext>
            </a:extLst>
          </p:cNvPr>
          <p:cNvPicPr>
            <a:picLocks noChangeAspect="1"/>
          </p:cNvPicPr>
          <p:nvPr/>
        </p:nvPicPr>
        <p:blipFill>
          <a:blip r:embed="rId3"/>
          <a:stretch>
            <a:fillRect/>
          </a:stretch>
        </p:blipFill>
        <p:spPr>
          <a:xfrm>
            <a:off x="10991080" y="111694"/>
            <a:ext cx="1038797" cy="1038797"/>
          </a:xfrm>
          <a:prstGeom prst="rect">
            <a:avLst/>
          </a:prstGeom>
        </p:spPr>
      </p:pic>
      <p:cxnSp>
        <p:nvCxnSpPr>
          <p:cNvPr id="2" name="Connecteur droit 1">
            <a:extLst>
              <a:ext uri="{FF2B5EF4-FFF2-40B4-BE49-F238E27FC236}">
                <a16:creationId xmlns:a16="http://schemas.microsoft.com/office/drawing/2014/main" id="{983881B1-D1DC-2618-A027-8228A930AFD7}"/>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075D89F7-F642-062F-2195-868A2687274A}"/>
              </a:ext>
            </a:extLst>
          </p:cNvPr>
          <p:cNvPicPr>
            <a:picLocks noChangeAspect="1"/>
          </p:cNvPicPr>
          <p:nvPr/>
        </p:nvPicPr>
        <p:blipFill>
          <a:blip r:embed="rId4"/>
          <a:stretch>
            <a:fillRect/>
          </a:stretch>
        </p:blipFill>
        <p:spPr>
          <a:xfrm>
            <a:off x="1025841" y="111694"/>
            <a:ext cx="1337213" cy="1895500"/>
          </a:xfrm>
          <a:prstGeom prst="rect">
            <a:avLst/>
          </a:prstGeom>
        </p:spPr>
      </p:pic>
      <p:sp>
        <p:nvSpPr>
          <p:cNvPr id="5" name="ZoneTexte 4">
            <a:extLst>
              <a:ext uri="{FF2B5EF4-FFF2-40B4-BE49-F238E27FC236}">
                <a16:creationId xmlns:a16="http://schemas.microsoft.com/office/drawing/2014/main" id="{E8D86E63-D443-10CD-A455-7C09BCB14C05}"/>
              </a:ext>
            </a:extLst>
          </p:cNvPr>
          <p:cNvSpPr txBox="1"/>
          <p:nvPr/>
        </p:nvSpPr>
        <p:spPr>
          <a:xfrm>
            <a:off x="449496" y="2782669"/>
            <a:ext cx="5606590" cy="2492990"/>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Problemus</a:t>
            </a:r>
            <a:endParaRPr lang="fr-FR" sz="2600" dirty="0">
              <a:effectLst>
                <a:outerShdw blurRad="38100" dist="38100" dir="2700000" algn="tl">
                  <a:srgbClr val="000000">
                    <a:alpha val="43137"/>
                  </a:srgbClr>
                </a:outerShdw>
              </a:effectLst>
            </a:endParaRPr>
          </a:p>
          <a:p>
            <a:r>
              <a:rPr lang="fr-FR" sz="2600" b="1" dirty="0"/>
              <a:t>2/ </a:t>
            </a:r>
            <a:r>
              <a:rPr lang="fr-FR" sz="2600" dirty="0"/>
              <a:t>Relis dans le cahier de stratégie la démarche </a:t>
            </a:r>
            <a:r>
              <a:rPr lang="fr-FR" sz="2600" b="1" dirty="0"/>
              <a:t>comment résoudre un problème ?</a:t>
            </a:r>
          </a:p>
          <a:p>
            <a:r>
              <a:rPr lang="fr-FR" sz="2600" b="1" dirty="0"/>
              <a:t>3/ </a:t>
            </a:r>
            <a:r>
              <a:rPr lang="fr-FR" sz="2600" dirty="0"/>
              <a:t>Lisons ensemble le </a:t>
            </a:r>
            <a:r>
              <a:rPr lang="fr-FR" sz="2600" b="1" dirty="0"/>
              <a:t>problème 1</a:t>
            </a:r>
          </a:p>
          <a:p>
            <a:r>
              <a:rPr lang="fr-FR" sz="2600" b="1" dirty="0"/>
              <a:t>4/ </a:t>
            </a:r>
            <a:r>
              <a:rPr lang="fr-FR" sz="2600" dirty="0"/>
              <a:t>Résous le problème</a:t>
            </a:r>
            <a:endParaRPr lang="fr-FR" sz="2600" b="1" dirty="0"/>
          </a:p>
        </p:txBody>
      </p:sp>
      <p:pic>
        <p:nvPicPr>
          <p:cNvPr id="6" name="Image 5">
            <a:extLst>
              <a:ext uri="{FF2B5EF4-FFF2-40B4-BE49-F238E27FC236}">
                <a16:creationId xmlns:a16="http://schemas.microsoft.com/office/drawing/2014/main" id="{5AAF232F-0C04-859F-C3B0-2A2B57C045C6}"/>
              </a:ext>
            </a:extLst>
          </p:cNvPr>
          <p:cNvPicPr>
            <a:picLocks noChangeAspect="1"/>
          </p:cNvPicPr>
          <p:nvPr/>
        </p:nvPicPr>
        <p:blipFill>
          <a:blip r:embed="rId5"/>
          <a:stretch>
            <a:fillRect/>
          </a:stretch>
        </p:blipFill>
        <p:spPr>
          <a:xfrm>
            <a:off x="2647361" y="111694"/>
            <a:ext cx="1210860" cy="1663316"/>
          </a:xfrm>
          <a:prstGeom prst="rect">
            <a:avLst/>
          </a:prstGeom>
        </p:spPr>
      </p:pic>
      <p:sp>
        <p:nvSpPr>
          <p:cNvPr id="8" name="ZoneTexte 7">
            <a:extLst>
              <a:ext uri="{FF2B5EF4-FFF2-40B4-BE49-F238E27FC236}">
                <a16:creationId xmlns:a16="http://schemas.microsoft.com/office/drawing/2014/main" id="{8A27C507-BE81-6C32-8204-486A1BF2B88A}"/>
              </a:ext>
            </a:extLst>
          </p:cNvPr>
          <p:cNvSpPr txBox="1"/>
          <p:nvPr/>
        </p:nvSpPr>
        <p:spPr>
          <a:xfrm>
            <a:off x="6364094" y="2238749"/>
            <a:ext cx="5029122" cy="2579507"/>
          </a:xfrm>
          <a:prstGeom prst="rect">
            <a:avLst/>
          </a:prstGeom>
          <a:solidFill>
            <a:srgbClr val="FFE79D"/>
          </a:solidFill>
        </p:spPr>
        <p:txBody>
          <a:bodyPr wrap="square" lIns="252000" tIns="180000" rIns="252000" bIns="180000">
            <a:spAutoFit/>
          </a:bodyPr>
          <a:lstStyle/>
          <a:p>
            <a:r>
              <a:rPr lang="fr-FR" sz="2400" dirty="0">
                <a:solidFill>
                  <a:schemeClr val="tx1"/>
                </a:solidFill>
              </a:rPr>
              <a:t>Jules range ses livres sur ses étagères. Il y a 2 étagères et sur chacune il met 6 livres.</a:t>
            </a:r>
          </a:p>
          <a:p>
            <a:endParaRPr lang="fr-FR" sz="2400" dirty="0">
              <a:solidFill>
                <a:schemeClr val="tx1"/>
              </a:solidFill>
            </a:endParaRPr>
          </a:p>
          <a:p>
            <a:r>
              <a:rPr lang="fr-FR" sz="2400" b="1" dirty="0">
                <a:solidFill>
                  <a:schemeClr val="tx1"/>
                </a:solidFill>
              </a:rPr>
              <a:t>Combien peut-il ranger de livres </a:t>
            </a:r>
          </a:p>
          <a:p>
            <a:r>
              <a:rPr lang="fr-FR" sz="2400" b="1" dirty="0">
                <a:solidFill>
                  <a:schemeClr val="tx1"/>
                </a:solidFill>
              </a:rPr>
              <a:t>en tout ? </a:t>
            </a:r>
            <a:endParaRPr lang="fr-FR" sz="2400" b="1" dirty="0"/>
          </a:p>
        </p:txBody>
      </p:sp>
      <p:sp>
        <p:nvSpPr>
          <p:cNvPr id="9" name="ZoneTexte 8">
            <a:extLst>
              <a:ext uri="{FF2B5EF4-FFF2-40B4-BE49-F238E27FC236}">
                <a16:creationId xmlns:a16="http://schemas.microsoft.com/office/drawing/2014/main" id="{4C94BA2F-F258-B3AE-12B5-381BE9BA248C}"/>
              </a:ext>
            </a:extLst>
          </p:cNvPr>
          <p:cNvSpPr txBox="1"/>
          <p:nvPr/>
        </p:nvSpPr>
        <p:spPr>
          <a:xfrm>
            <a:off x="6654804" y="1298110"/>
            <a:ext cx="5303118" cy="461665"/>
          </a:xfrm>
          <a:prstGeom prst="rect">
            <a:avLst/>
          </a:prstGeom>
          <a:noFill/>
        </p:spPr>
        <p:txBody>
          <a:bodyPr wrap="square" rtlCol="0">
            <a:spAutoFit/>
          </a:bodyPr>
          <a:lstStyle/>
          <a:p>
            <a:r>
              <a:rPr lang="fr-FR" sz="2400" dirty="0"/>
              <a:t>Lisons le problème</a:t>
            </a:r>
            <a:endParaRPr lang="fr-FR" sz="2400" b="1" dirty="0">
              <a:latin typeface="Arial" panose="020B0604020202020204" pitchFamily="34" charset="0"/>
              <a:cs typeface="Arial" panose="020B0604020202020204" pitchFamily="34" charset="0"/>
            </a:endParaRPr>
          </a:p>
        </p:txBody>
      </p:sp>
      <p:pic>
        <p:nvPicPr>
          <p:cNvPr id="13" name="Image 12">
            <a:extLst>
              <a:ext uri="{FF2B5EF4-FFF2-40B4-BE49-F238E27FC236}">
                <a16:creationId xmlns:a16="http://schemas.microsoft.com/office/drawing/2014/main" id="{A062B25F-9F3E-B997-8EC9-31BCDCC4691A}"/>
              </a:ext>
            </a:extLst>
          </p:cNvPr>
          <p:cNvPicPr>
            <a:picLocks noChangeAspect="1"/>
          </p:cNvPicPr>
          <p:nvPr/>
        </p:nvPicPr>
        <p:blipFill>
          <a:blip r:embed="rId6" cstate="email">
            <a:clrChange>
              <a:clrFrom>
                <a:srgbClr val="BDBCBC"/>
              </a:clrFrom>
              <a:clrTo>
                <a:srgbClr val="BDBCBC">
                  <a:alpha val="0"/>
                </a:srgbClr>
              </a:clrTo>
            </a:clrChange>
            <a:extLst>
              <a:ext uri="{28A0092B-C50C-407E-A947-70E740481C1C}">
                <a14:useLocalDpi xmlns:a14="http://schemas.microsoft.com/office/drawing/2010/main"/>
              </a:ext>
            </a:extLst>
          </a:blip>
          <a:srcRect l="15988" t="20811" r="18469" b="21187"/>
          <a:stretch>
            <a:fillRect/>
          </a:stretch>
        </p:blipFill>
        <p:spPr>
          <a:xfrm>
            <a:off x="7756991" y="4900773"/>
            <a:ext cx="2568537" cy="1715784"/>
          </a:xfrm>
          <a:prstGeom prst="rect">
            <a:avLst/>
          </a:prstGeom>
        </p:spPr>
      </p:pic>
    </p:spTree>
    <p:extLst>
      <p:ext uri="{BB962C8B-B14F-4D97-AF65-F5344CB8AC3E}">
        <p14:creationId xmlns:p14="http://schemas.microsoft.com/office/powerpoint/2010/main" val="33635805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D05601-1415-8BBF-691B-AD8B3BB18A53}"/>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56507029-4BDC-D5A3-A27B-B8E8BBBEC4D3}"/>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cxnSp>
        <p:nvCxnSpPr>
          <p:cNvPr id="2" name="Connecteur droit 1">
            <a:extLst>
              <a:ext uri="{FF2B5EF4-FFF2-40B4-BE49-F238E27FC236}">
                <a16:creationId xmlns:a16="http://schemas.microsoft.com/office/drawing/2014/main" id="{708C6E76-70B8-49D2-873D-5D3C4BCD940B}"/>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C7B800B8-98D4-16D8-E9CD-A81B65EC2297}"/>
              </a:ext>
            </a:extLst>
          </p:cNvPr>
          <p:cNvPicPr>
            <a:picLocks noChangeAspect="1"/>
          </p:cNvPicPr>
          <p:nvPr/>
        </p:nvPicPr>
        <p:blipFill>
          <a:blip r:embed="rId3"/>
          <a:stretch>
            <a:fillRect/>
          </a:stretch>
        </p:blipFill>
        <p:spPr>
          <a:xfrm>
            <a:off x="1163080" y="108483"/>
            <a:ext cx="1337213" cy="1895500"/>
          </a:xfrm>
          <a:prstGeom prst="rect">
            <a:avLst/>
          </a:prstGeom>
        </p:spPr>
      </p:pic>
      <p:sp>
        <p:nvSpPr>
          <p:cNvPr id="5" name="ZoneTexte 4">
            <a:extLst>
              <a:ext uri="{FF2B5EF4-FFF2-40B4-BE49-F238E27FC236}">
                <a16:creationId xmlns:a16="http://schemas.microsoft.com/office/drawing/2014/main" id="{8888CE55-CE65-63D3-F758-11F05C07A20C}"/>
              </a:ext>
            </a:extLst>
          </p:cNvPr>
          <p:cNvSpPr txBox="1"/>
          <p:nvPr/>
        </p:nvSpPr>
        <p:spPr>
          <a:xfrm>
            <a:off x="449496" y="2782669"/>
            <a:ext cx="5606590" cy="2492990"/>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Problemus</a:t>
            </a:r>
            <a:endParaRPr lang="fr-FR" sz="2600" dirty="0">
              <a:effectLst>
                <a:outerShdw blurRad="38100" dist="38100" dir="2700000" algn="tl">
                  <a:srgbClr val="000000">
                    <a:alpha val="43137"/>
                  </a:srgbClr>
                </a:outerShdw>
              </a:effectLst>
            </a:endParaRPr>
          </a:p>
          <a:p>
            <a:r>
              <a:rPr lang="fr-FR" sz="2600" b="1" dirty="0"/>
              <a:t>2/ </a:t>
            </a:r>
            <a:r>
              <a:rPr lang="fr-FR" sz="2600" dirty="0"/>
              <a:t>Relis dans le cahier de stratégie la démarche </a:t>
            </a:r>
            <a:r>
              <a:rPr lang="fr-FR" sz="2600" b="1" dirty="0"/>
              <a:t>comment résoudre un problème ?</a:t>
            </a:r>
          </a:p>
          <a:p>
            <a:r>
              <a:rPr lang="fr-FR" sz="2600" b="1" dirty="0"/>
              <a:t>3/ </a:t>
            </a:r>
            <a:r>
              <a:rPr lang="fr-FR" sz="2600" dirty="0"/>
              <a:t>Lisons ensemble le </a:t>
            </a:r>
            <a:r>
              <a:rPr lang="fr-FR" sz="2600" b="1" dirty="0"/>
              <a:t>problème 1</a:t>
            </a:r>
          </a:p>
          <a:p>
            <a:r>
              <a:rPr lang="fr-FR" sz="2600" b="1" dirty="0"/>
              <a:t>4/ </a:t>
            </a:r>
            <a:r>
              <a:rPr lang="fr-FR" sz="2600" dirty="0"/>
              <a:t>Résous le problème</a:t>
            </a:r>
            <a:endParaRPr lang="fr-FR" sz="2600" b="1" dirty="0"/>
          </a:p>
        </p:txBody>
      </p:sp>
      <p:pic>
        <p:nvPicPr>
          <p:cNvPr id="6" name="Image 5">
            <a:extLst>
              <a:ext uri="{FF2B5EF4-FFF2-40B4-BE49-F238E27FC236}">
                <a16:creationId xmlns:a16="http://schemas.microsoft.com/office/drawing/2014/main" id="{15987912-E5C4-A8EA-B30C-4B6D253DD857}"/>
              </a:ext>
            </a:extLst>
          </p:cNvPr>
          <p:cNvPicPr>
            <a:picLocks noChangeAspect="1"/>
          </p:cNvPicPr>
          <p:nvPr/>
        </p:nvPicPr>
        <p:blipFill>
          <a:blip r:embed="rId4"/>
          <a:stretch>
            <a:fillRect/>
          </a:stretch>
        </p:blipFill>
        <p:spPr>
          <a:xfrm>
            <a:off x="2630379" y="108483"/>
            <a:ext cx="1210860" cy="1663316"/>
          </a:xfrm>
          <a:prstGeom prst="rect">
            <a:avLst/>
          </a:prstGeom>
        </p:spPr>
      </p:pic>
      <p:pic>
        <p:nvPicPr>
          <p:cNvPr id="8" name="Image 7">
            <a:extLst>
              <a:ext uri="{FF2B5EF4-FFF2-40B4-BE49-F238E27FC236}">
                <a16:creationId xmlns:a16="http://schemas.microsoft.com/office/drawing/2014/main" id="{A5EC3C7F-0504-BFBD-B650-8D72F7C13EF8}"/>
              </a:ext>
            </a:extLst>
          </p:cNvPr>
          <p:cNvPicPr>
            <a:picLocks noChangeAspect="1"/>
          </p:cNvPicPr>
          <p:nvPr/>
        </p:nvPicPr>
        <p:blipFill>
          <a:blip r:embed="rId5"/>
          <a:stretch>
            <a:fillRect/>
          </a:stretch>
        </p:blipFill>
        <p:spPr>
          <a:xfrm>
            <a:off x="6953975" y="733125"/>
            <a:ext cx="3874987" cy="5716669"/>
          </a:xfrm>
          <a:prstGeom prst="rect">
            <a:avLst/>
          </a:prstGeom>
        </p:spPr>
      </p:pic>
      <p:pic>
        <p:nvPicPr>
          <p:cNvPr id="9" name="Picture 2" descr="fiche › Pride Mobility France">
            <a:extLst>
              <a:ext uri="{FF2B5EF4-FFF2-40B4-BE49-F238E27FC236}">
                <a16:creationId xmlns:a16="http://schemas.microsoft.com/office/drawing/2014/main" id="{9AD28412-CB16-E506-D5BB-965A89F8E9C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959048" y="63293"/>
            <a:ext cx="1144327" cy="11443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47723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729DA4-1436-CD75-E96B-4D722D1E4C55}"/>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C685E8C8-DE7B-A82F-8CDF-0872C19111E9}"/>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cxnSp>
        <p:nvCxnSpPr>
          <p:cNvPr id="2" name="Connecteur droit 1">
            <a:extLst>
              <a:ext uri="{FF2B5EF4-FFF2-40B4-BE49-F238E27FC236}">
                <a16:creationId xmlns:a16="http://schemas.microsoft.com/office/drawing/2014/main" id="{D2851A91-D70F-902A-8263-741D499A0BAB}"/>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F8DB952B-C71F-09D7-F5AE-DB5ACB3D99FD}"/>
              </a:ext>
            </a:extLst>
          </p:cNvPr>
          <p:cNvPicPr>
            <a:picLocks noChangeAspect="1"/>
          </p:cNvPicPr>
          <p:nvPr/>
        </p:nvPicPr>
        <p:blipFill>
          <a:blip r:embed="rId3"/>
          <a:stretch>
            <a:fillRect/>
          </a:stretch>
        </p:blipFill>
        <p:spPr>
          <a:xfrm>
            <a:off x="1025841" y="111694"/>
            <a:ext cx="1337213" cy="1895500"/>
          </a:xfrm>
          <a:prstGeom prst="rect">
            <a:avLst/>
          </a:prstGeom>
        </p:spPr>
      </p:pic>
      <p:sp>
        <p:nvSpPr>
          <p:cNvPr id="5" name="ZoneTexte 4">
            <a:extLst>
              <a:ext uri="{FF2B5EF4-FFF2-40B4-BE49-F238E27FC236}">
                <a16:creationId xmlns:a16="http://schemas.microsoft.com/office/drawing/2014/main" id="{1099B5D4-ED94-854A-9319-A552D117573C}"/>
              </a:ext>
            </a:extLst>
          </p:cNvPr>
          <p:cNvSpPr txBox="1"/>
          <p:nvPr/>
        </p:nvSpPr>
        <p:spPr>
          <a:xfrm>
            <a:off x="449496" y="2782669"/>
            <a:ext cx="5606590" cy="2492990"/>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Problemus</a:t>
            </a:r>
            <a:endParaRPr lang="fr-FR" sz="2600" dirty="0">
              <a:effectLst>
                <a:outerShdw blurRad="38100" dist="38100" dir="2700000" algn="tl">
                  <a:srgbClr val="000000">
                    <a:alpha val="43137"/>
                  </a:srgbClr>
                </a:outerShdw>
              </a:effectLst>
            </a:endParaRPr>
          </a:p>
          <a:p>
            <a:r>
              <a:rPr lang="fr-FR" sz="2600" b="1" dirty="0"/>
              <a:t>2/ </a:t>
            </a:r>
            <a:r>
              <a:rPr lang="fr-FR" sz="2600" dirty="0"/>
              <a:t>Relis dans le cahier de stratégie la démarche </a:t>
            </a:r>
            <a:r>
              <a:rPr lang="fr-FR" sz="2600" b="1" dirty="0"/>
              <a:t>comment résoudre un problème ?</a:t>
            </a:r>
          </a:p>
          <a:p>
            <a:r>
              <a:rPr lang="fr-FR" sz="2600" b="1" dirty="0"/>
              <a:t>3/ </a:t>
            </a:r>
            <a:r>
              <a:rPr lang="fr-FR" sz="2600" dirty="0"/>
              <a:t>Lisons ensemble le </a:t>
            </a:r>
            <a:r>
              <a:rPr lang="fr-FR" sz="2600" b="1" dirty="0"/>
              <a:t>problème 1</a:t>
            </a:r>
          </a:p>
          <a:p>
            <a:r>
              <a:rPr lang="fr-FR" sz="2600" b="1" dirty="0"/>
              <a:t>4/ </a:t>
            </a:r>
            <a:r>
              <a:rPr lang="fr-FR" sz="2600" dirty="0"/>
              <a:t>Résous le problème</a:t>
            </a:r>
            <a:endParaRPr lang="fr-FR" sz="2600" b="1" dirty="0"/>
          </a:p>
        </p:txBody>
      </p:sp>
      <p:pic>
        <p:nvPicPr>
          <p:cNvPr id="6" name="Image 5">
            <a:extLst>
              <a:ext uri="{FF2B5EF4-FFF2-40B4-BE49-F238E27FC236}">
                <a16:creationId xmlns:a16="http://schemas.microsoft.com/office/drawing/2014/main" id="{31F5952E-043E-52DB-2157-7A7FB74661C5}"/>
              </a:ext>
            </a:extLst>
          </p:cNvPr>
          <p:cNvPicPr>
            <a:picLocks noChangeAspect="1"/>
          </p:cNvPicPr>
          <p:nvPr/>
        </p:nvPicPr>
        <p:blipFill>
          <a:blip r:embed="rId4"/>
          <a:stretch>
            <a:fillRect/>
          </a:stretch>
        </p:blipFill>
        <p:spPr>
          <a:xfrm>
            <a:off x="2647361" y="111694"/>
            <a:ext cx="1210860" cy="1663316"/>
          </a:xfrm>
          <a:prstGeom prst="rect">
            <a:avLst/>
          </a:prstGeom>
        </p:spPr>
      </p:pic>
      <p:pic>
        <p:nvPicPr>
          <p:cNvPr id="7" name="Picture 2" descr="fiche › Pride Mobility France">
            <a:extLst>
              <a:ext uri="{FF2B5EF4-FFF2-40B4-BE49-F238E27FC236}">
                <a16:creationId xmlns:a16="http://schemas.microsoft.com/office/drawing/2014/main" id="{038E27B9-1199-D1ED-77CE-72FC01F0F57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59048" y="63293"/>
            <a:ext cx="1144327" cy="1144327"/>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 7">
            <a:extLst>
              <a:ext uri="{FF2B5EF4-FFF2-40B4-BE49-F238E27FC236}">
                <a16:creationId xmlns:a16="http://schemas.microsoft.com/office/drawing/2014/main" id="{C18D9E57-AF76-049E-208C-077284F4D2B8}"/>
              </a:ext>
            </a:extLst>
          </p:cNvPr>
          <p:cNvPicPr>
            <a:picLocks noChangeAspect="1"/>
          </p:cNvPicPr>
          <p:nvPr/>
        </p:nvPicPr>
        <p:blipFill>
          <a:blip r:embed="rId6"/>
          <a:stretch>
            <a:fillRect/>
          </a:stretch>
        </p:blipFill>
        <p:spPr>
          <a:xfrm>
            <a:off x="6953975" y="733125"/>
            <a:ext cx="3874987" cy="5716669"/>
          </a:xfrm>
          <a:prstGeom prst="rect">
            <a:avLst/>
          </a:prstGeom>
        </p:spPr>
      </p:pic>
    </p:spTree>
    <p:extLst>
      <p:ext uri="{BB962C8B-B14F-4D97-AF65-F5344CB8AC3E}">
        <p14:creationId xmlns:p14="http://schemas.microsoft.com/office/powerpoint/2010/main" val="4092555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806D14-3228-97B8-5EEB-3DD918749C76}"/>
              </a:ext>
            </a:extLst>
          </p:cNvPr>
          <p:cNvSpPr>
            <a:spLocks noGrp="1"/>
          </p:cNvSpPr>
          <p:nvPr>
            <p:ph type="title"/>
          </p:nvPr>
        </p:nvSpPr>
        <p:spPr/>
        <p:txBody>
          <a:bodyPr>
            <a:normAutofit/>
          </a:bodyPr>
          <a:lstStyle/>
          <a:p>
            <a:endParaRPr lang="fr-FR"/>
          </a:p>
        </p:txBody>
      </p:sp>
      <p:sp>
        <p:nvSpPr>
          <p:cNvPr id="3" name="Espace réservé du texte 2">
            <a:extLst>
              <a:ext uri="{FF2B5EF4-FFF2-40B4-BE49-F238E27FC236}">
                <a16:creationId xmlns:a16="http://schemas.microsoft.com/office/drawing/2014/main" id="{41F2618F-AC57-D2D3-84C4-98BDB2A9A14B}"/>
              </a:ext>
            </a:extLst>
          </p:cNvPr>
          <p:cNvSpPr>
            <a:spLocks noGrp="1"/>
          </p:cNvSpPr>
          <p:nvPr>
            <p:ph type="body" idx="1"/>
          </p:nvPr>
        </p:nvSpPr>
        <p:spPr/>
        <p:txBody>
          <a:bodyPr/>
          <a:lstStyle/>
          <a:p>
            <a:endParaRPr lang="fr-FR"/>
          </a:p>
        </p:txBody>
      </p:sp>
      <p:grpSp>
        <p:nvGrpSpPr>
          <p:cNvPr id="4" name="Groupe 3">
            <a:extLst>
              <a:ext uri="{FF2B5EF4-FFF2-40B4-BE49-F238E27FC236}">
                <a16:creationId xmlns:a16="http://schemas.microsoft.com/office/drawing/2014/main" id="{40C82442-5544-3038-D538-7CAEE7E81255}"/>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A95D2B0D-6E0E-46CB-BF5F-6008A550A464}"/>
                </a:ext>
              </a:extLst>
            </p:cNvPr>
            <p:cNvSpPr/>
            <p:nvPr/>
          </p:nvSpPr>
          <p:spPr>
            <a:xfrm>
              <a:off x="0" y="330200"/>
              <a:ext cx="9144000" cy="6527800"/>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a:extLst>
                <a:ext uri="{FF2B5EF4-FFF2-40B4-BE49-F238E27FC236}">
                  <a16:creationId xmlns:a16="http://schemas.microsoft.com/office/drawing/2014/main" id="{C71F824F-FD21-C9AA-99CA-2D6267A23B2D}"/>
                </a:ext>
              </a:extLst>
            </p:cNvPr>
            <p:cNvSpPr txBox="1"/>
            <p:nvPr/>
          </p:nvSpPr>
          <p:spPr>
            <a:xfrm>
              <a:off x="77057" y="1670921"/>
              <a:ext cx="8792109" cy="3779155"/>
            </a:xfrm>
            <a:prstGeom prst="rect">
              <a:avLst/>
            </a:prstGeom>
            <a:noFill/>
          </p:spPr>
          <p:txBody>
            <a:bodyPr wrap="square" rtlCol="0">
              <a:spAutoFit/>
            </a:bodyPr>
            <a:lstStyle/>
            <a:p>
              <a:endParaRPr lang="fr-FR" sz="2800" b="1" dirty="0">
                <a:solidFill>
                  <a:schemeClr val="bg1"/>
                </a:solidFill>
              </a:endParaRPr>
            </a:p>
            <a:p>
              <a:pPr marL="457200" indent="-457200">
                <a:buFont typeface="Wingdings" panose="05000000000000000000" pitchFamily="2" charset="2"/>
                <a:buChar char="è"/>
              </a:pPr>
              <a:r>
                <a:rPr lang="fr-FR" sz="3200" b="1" dirty="0">
                  <a:solidFill>
                    <a:schemeClr val="bg1"/>
                  </a:solidFill>
                </a:rPr>
                <a:t>Je compare et dénombre des collections en les organisant – Je connais la valeur des chiffres en fonction de leur position (unités, dizaines) – Je connais et utilise diverses représentations d’un nombre et passer de l’une à l’autre </a:t>
              </a: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sais interpréter, représenter, écrire et lire les fractions 1/2, 1/3, 1/4, 1/5, 1/6, 1/8 et 1/10 </a:t>
              </a:r>
            </a:p>
          </p:txBody>
        </p:sp>
        <p:pic>
          <p:nvPicPr>
            <p:cNvPr id="7" name="Image 6">
              <a:extLst>
                <a:ext uri="{FF2B5EF4-FFF2-40B4-BE49-F238E27FC236}">
                  <a16:creationId xmlns:a16="http://schemas.microsoft.com/office/drawing/2014/main" id="{FBC52BB5-BB5B-E311-55B0-4445C28287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8600235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517BFF-19BB-DB3D-B6F6-F1D6AB8B97B1}"/>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E9E648D8-2E86-75AF-66D2-6387A57D2D35}"/>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3" name="Connecteur droit 2">
            <a:extLst>
              <a:ext uri="{FF2B5EF4-FFF2-40B4-BE49-F238E27FC236}">
                <a16:creationId xmlns:a16="http://schemas.microsoft.com/office/drawing/2014/main" id="{7432A953-3DB3-505C-0A60-9FEAEDC589C2}"/>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
            <p14:nvContentPartPr>
              <p14:cNvPr id="15" name="Encre 14">
                <a:extLst>
                  <a:ext uri="{FF2B5EF4-FFF2-40B4-BE49-F238E27FC236}">
                    <a16:creationId xmlns:a16="http://schemas.microsoft.com/office/drawing/2014/main" id="{AB76F6CA-E2AA-AE8E-99BB-205DF2A173D4}"/>
                  </a:ext>
                </a:extLst>
              </p14:cNvPr>
              <p14:cNvContentPartPr/>
              <p14:nvPr/>
            </p14:nvContentPartPr>
            <p14:xfrm>
              <a:off x="1757492" y="688222"/>
              <a:ext cx="360" cy="360"/>
            </p14:xfrm>
          </p:contentPart>
        </mc:Choice>
        <mc:Fallback xmlns="">
          <p:pic>
            <p:nvPicPr>
              <p:cNvPr id="15" name="Encre 14">
                <a:extLst>
                  <a:ext uri="{FF2B5EF4-FFF2-40B4-BE49-F238E27FC236}">
                    <a16:creationId xmlns:a16="http://schemas.microsoft.com/office/drawing/2014/main" id="{AB76F6CA-E2AA-AE8E-99BB-205DF2A173D4}"/>
                  </a:ext>
                </a:extLst>
              </p:cNvPr>
              <p:cNvPicPr/>
              <p:nvPr/>
            </p:nvPicPr>
            <p:blipFill>
              <a:blip r:embed="rId4"/>
              <a:stretch>
                <a:fillRect/>
              </a:stretch>
            </p:blipFill>
            <p:spPr>
              <a:xfrm>
                <a:off x="1751372" y="682102"/>
                <a:ext cx="12600" cy="12600"/>
              </a:xfrm>
              <a:prstGeom prst="rect">
                <a:avLst/>
              </a:prstGeom>
            </p:spPr>
          </p:pic>
        </mc:Fallback>
      </mc:AlternateContent>
      <p:pic>
        <p:nvPicPr>
          <p:cNvPr id="5" name="Image 4">
            <a:extLst>
              <a:ext uri="{FF2B5EF4-FFF2-40B4-BE49-F238E27FC236}">
                <a16:creationId xmlns:a16="http://schemas.microsoft.com/office/drawing/2014/main" id="{C8E857F4-30A5-BA79-E928-139312850FCE}"/>
              </a:ext>
            </a:extLst>
          </p:cNvPr>
          <p:cNvPicPr>
            <a:picLocks noChangeAspect="1"/>
          </p:cNvPicPr>
          <p:nvPr/>
        </p:nvPicPr>
        <p:blipFill>
          <a:blip r:embed="rId5"/>
          <a:stretch>
            <a:fillRect/>
          </a:stretch>
        </p:blipFill>
        <p:spPr>
          <a:xfrm>
            <a:off x="8615314" y="194463"/>
            <a:ext cx="996593" cy="1185138"/>
          </a:xfrm>
          <a:prstGeom prst="rect">
            <a:avLst/>
          </a:prstGeom>
        </p:spPr>
      </p:pic>
      <p:pic>
        <p:nvPicPr>
          <p:cNvPr id="1030" name="Picture 6" descr="Guirlande colorée en papier - Quo Vadis">
            <a:extLst>
              <a:ext uri="{FF2B5EF4-FFF2-40B4-BE49-F238E27FC236}">
                <a16:creationId xmlns:a16="http://schemas.microsoft.com/office/drawing/2014/main" id="{DE45620B-F6F0-2831-58D2-4436064C477F}"/>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70614" r="-2368"/>
          <a:stretch>
            <a:fillRect/>
          </a:stretch>
        </p:blipFill>
        <p:spPr bwMode="auto">
          <a:xfrm>
            <a:off x="8165252" y="227880"/>
            <a:ext cx="450062" cy="1185138"/>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 6">
            <a:extLst>
              <a:ext uri="{FF2B5EF4-FFF2-40B4-BE49-F238E27FC236}">
                <a16:creationId xmlns:a16="http://schemas.microsoft.com/office/drawing/2014/main" id="{EA17003A-3375-D650-3743-D8069D56CD02}"/>
              </a:ext>
            </a:extLst>
          </p:cNvPr>
          <p:cNvPicPr>
            <a:picLocks noChangeAspect="1"/>
          </p:cNvPicPr>
          <p:nvPr/>
        </p:nvPicPr>
        <p:blipFill>
          <a:blip r:embed="rId7"/>
          <a:stretch>
            <a:fillRect/>
          </a:stretch>
        </p:blipFill>
        <p:spPr>
          <a:xfrm>
            <a:off x="6403622" y="2018020"/>
            <a:ext cx="5391427" cy="3657788"/>
          </a:xfrm>
          <a:prstGeom prst="rect">
            <a:avLst/>
          </a:prstGeom>
        </p:spPr>
      </p:pic>
      <p:pic>
        <p:nvPicPr>
          <p:cNvPr id="8" name="Picture 2" descr="fiche › Pride Mobility France">
            <a:extLst>
              <a:ext uri="{FF2B5EF4-FFF2-40B4-BE49-F238E27FC236}">
                <a16:creationId xmlns:a16="http://schemas.microsoft.com/office/drawing/2014/main" id="{341848B7-49F3-41A2-9774-11C6D0A2732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959048" y="63293"/>
            <a:ext cx="1144327" cy="1144327"/>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 8">
            <a:extLst>
              <a:ext uri="{FF2B5EF4-FFF2-40B4-BE49-F238E27FC236}">
                <a16:creationId xmlns:a16="http://schemas.microsoft.com/office/drawing/2014/main" id="{09465083-EA0F-6EE4-38FD-26A09B3D0B9A}"/>
              </a:ext>
            </a:extLst>
          </p:cNvPr>
          <p:cNvPicPr>
            <a:picLocks noChangeAspect="1"/>
          </p:cNvPicPr>
          <p:nvPr/>
        </p:nvPicPr>
        <p:blipFill>
          <a:blip r:embed="rId9"/>
          <a:stretch>
            <a:fillRect/>
          </a:stretch>
        </p:blipFill>
        <p:spPr>
          <a:xfrm>
            <a:off x="9611907" y="148667"/>
            <a:ext cx="1362758" cy="1343564"/>
          </a:xfrm>
          <a:prstGeom prst="rect">
            <a:avLst/>
          </a:prstGeom>
        </p:spPr>
      </p:pic>
      <p:pic>
        <p:nvPicPr>
          <p:cNvPr id="10" name="Image 9">
            <a:extLst>
              <a:ext uri="{FF2B5EF4-FFF2-40B4-BE49-F238E27FC236}">
                <a16:creationId xmlns:a16="http://schemas.microsoft.com/office/drawing/2014/main" id="{0C358AF2-3ABD-E66A-D3DF-11AF85D74416}"/>
              </a:ext>
            </a:extLst>
          </p:cNvPr>
          <p:cNvPicPr>
            <a:picLocks noChangeAspect="1"/>
          </p:cNvPicPr>
          <p:nvPr/>
        </p:nvPicPr>
        <p:blipFill>
          <a:blip r:embed="rId10"/>
          <a:stretch>
            <a:fillRect/>
          </a:stretch>
        </p:blipFill>
        <p:spPr>
          <a:xfrm>
            <a:off x="939575" y="160978"/>
            <a:ext cx="1325660" cy="1331253"/>
          </a:xfrm>
          <a:prstGeom prst="rect">
            <a:avLst/>
          </a:prstGeom>
        </p:spPr>
      </p:pic>
      <p:pic>
        <p:nvPicPr>
          <p:cNvPr id="11" name="Image 10">
            <a:extLst>
              <a:ext uri="{FF2B5EF4-FFF2-40B4-BE49-F238E27FC236}">
                <a16:creationId xmlns:a16="http://schemas.microsoft.com/office/drawing/2014/main" id="{DBDFDD75-24F1-0CC4-FEBA-EBA93C76A077}"/>
              </a:ext>
            </a:extLst>
          </p:cNvPr>
          <p:cNvPicPr>
            <a:picLocks noChangeAspect="1"/>
          </p:cNvPicPr>
          <p:nvPr/>
        </p:nvPicPr>
        <p:blipFill>
          <a:blip r:embed="rId11"/>
          <a:stretch>
            <a:fillRect/>
          </a:stretch>
        </p:blipFill>
        <p:spPr>
          <a:xfrm>
            <a:off x="2790797" y="267633"/>
            <a:ext cx="1038797" cy="1038797"/>
          </a:xfrm>
          <a:prstGeom prst="rect">
            <a:avLst/>
          </a:prstGeom>
        </p:spPr>
      </p:pic>
      <p:sp>
        <p:nvSpPr>
          <p:cNvPr id="13" name="ZoneTexte 12">
            <a:extLst>
              <a:ext uri="{FF2B5EF4-FFF2-40B4-BE49-F238E27FC236}">
                <a16:creationId xmlns:a16="http://schemas.microsoft.com/office/drawing/2014/main" id="{D292B81B-E6C4-DF60-CD20-DB11185222F7}"/>
              </a:ext>
            </a:extLst>
          </p:cNvPr>
          <p:cNvSpPr txBox="1"/>
          <p:nvPr/>
        </p:nvSpPr>
        <p:spPr>
          <a:xfrm>
            <a:off x="396951" y="2397948"/>
            <a:ext cx="5201291" cy="2062103"/>
          </a:xfrm>
          <a:prstGeom prst="rect">
            <a:avLst/>
          </a:prstGeom>
          <a:noFill/>
        </p:spPr>
        <p:txBody>
          <a:bodyPr wrap="square">
            <a:spAutoFit/>
          </a:bodyPr>
          <a:lstStyle/>
          <a:p>
            <a:r>
              <a:rPr lang="fr-FR" sz="3200" b="1" dirty="0"/>
              <a:t>1/ </a:t>
            </a:r>
            <a:r>
              <a:rPr lang="fr-FR" sz="3200" dirty="0"/>
              <a:t>Dénombre les cubes en faisant d’abord des paquets de 10 (des dizaines) </a:t>
            </a:r>
          </a:p>
          <a:p>
            <a:r>
              <a:rPr lang="fr-FR" sz="3200" b="1" dirty="0"/>
              <a:t>2/ </a:t>
            </a:r>
            <a:r>
              <a:rPr lang="fr-FR" sz="3200" dirty="0"/>
              <a:t>Ecris le nombre total</a:t>
            </a:r>
          </a:p>
        </p:txBody>
      </p:sp>
    </p:spTree>
    <p:extLst>
      <p:ext uri="{BB962C8B-B14F-4D97-AF65-F5344CB8AC3E}">
        <p14:creationId xmlns:p14="http://schemas.microsoft.com/office/powerpoint/2010/main" val="517157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8494CE5-932C-E132-4435-4EF5B391A860}"/>
              </a:ext>
            </a:extLst>
          </p:cNvPr>
          <p:cNvSpPr>
            <a:spLocks noGrp="1"/>
          </p:cNvSpPr>
          <p:nvPr>
            <p:ph type="title"/>
          </p:nvPr>
        </p:nvSpPr>
        <p:spPr/>
        <p:txBody>
          <a:bodyPr>
            <a:normAutofit/>
          </a:bodyPr>
          <a:lstStyle/>
          <a:p>
            <a:endParaRPr lang="fr-FR"/>
          </a:p>
        </p:txBody>
      </p:sp>
      <p:sp>
        <p:nvSpPr>
          <p:cNvPr id="3" name="Espace réservé du texte 2">
            <a:extLst>
              <a:ext uri="{FF2B5EF4-FFF2-40B4-BE49-F238E27FC236}">
                <a16:creationId xmlns:a16="http://schemas.microsoft.com/office/drawing/2014/main" id="{10055F95-7248-9B6C-188B-1775883C4FF2}"/>
              </a:ext>
            </a:extLst>
          </p:cNvPr>
          <p:cNvSpPr>
            <a:spLocks noGrp="1"/>
          </p:cNvSpPr>
          <p:nvPr>
            <p:ph type="body" idx="1"/>
          </p:nvPr>
        </p:nvSpPr>
        <p:spPr/>
        <p:txBody>
          <a:bodyPr/>
          <a:lstStyle/>
          <a:p>
            <a:endParaRPr lang="fr-FR"/>
          </a:p>
        </p:txBody>
      </p:sp>
      <p:grpSp>
        <p:nvGrpSpPr>
          <p:cNvPr id="4" name="Groupe 3">
            <a:extLst>
              <a:ext uri="{FF2B5EF4-FFF2-40B4-BE49-F238E27FC236}">
                <a16:creationId xmlns:a16="http://schemas.microsoft.com/office/drawing/2014/main" id="{DA6D2F8E-6EA5-4D8C-4DC4-593D62F1A3D8}"/>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843CDB1B-99AF-6111-F5E4-78DE3F22E6E1}"/>
                </a:ext>
              </a:extLst>
            </p:cNvPr>
            <p:cNvSpPr/>
            <p:nvPr/>
          </p:nvSpPr>
          <p:spPr>
            <a:xfrm>
              <a:off x="0" y="330200"/>
              <a:ext cx="9144000" cy="6527800"/>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C98047B5-7A54-A816-F539-2F02E18E4993}"/>
                </a:ext>
              </a:extLst>
            </p:cNvPr>
            <p:cNvSpPr txBox="1"/>
            <p:nvPr/>
          </p:nvSpPr>
          <p:spPr>
            <a:xfrm>
              <a:off x="830922" y="1939485"/>
              <a:ext cx="7482155" cy="4306478"/>
            </a:xfrm>
            <a:prstGeom prst="rect">
              <a:avLst/>
            </a:prstGeom>
            <a:noFill/>
          </p:spPr>
          <p:txBody>
            <a:bodyPr wrap="square" rtlCol="0">
              <a:spAutoFit/>
            </a:bodyPr>
            <a:lstStyle/>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connais la suite des nombres jusqu’à 1000 – Je sais placer des nombres sur une demi-droite graduée –  Je repère un rang ou une position dans une file orientée ou dans une liste d’objets ou de personnes. </a:t>
              </a: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J’utilise les nombres ordinaux dans le cadre de l’étude de suites de symboles, de formes, de lettres ou de nombres </a:t>
              </a:r>
            </a:p>
          </p:txBody>
        </p:sp>
        <p:pic>
          <p:nvPicPr>
            <p:cNvPr id="7" name="Image 6">
              <a:extLst>
                <a:ext uri="{FF2B5EF4-FFF2-40B4-BE49-F238E27FC236}">
                  <a16:creationId xmlns:a16="http://schemas.microsoft.com/office/drawing/2014/main" id="{FBD875D2-605B-FCF4-29D9-88469696BF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163270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6AD94D-18A3-6FED-C061-6D19B608F6EE}"/>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EB912605-22FA-E482-CAAD-955A017DBA97}"/>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3" name="Connecteur droit 2">
            <a:extLst>
              <a:ext uri="{FF2B5EF4-FFF2-40B4-BE49-F238E27FC236}">
                <a16:creationId xmlns:a16="http://schemas.microsoft.com/office/drawing/2014/main" id="{7DD3ABDA-9128-FA4B-51D7-CE0E93548DFD}"/>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
            <p14:nvContentPartPr>
              <p14:cNvPr id="15" name="Encre 14">
                <a:extLst>
                  <a:ext uri="{FF2B5EF4-FFF2-40B4-BE49-F238E27FC236}">
                    <a16:creationId xmlns:a16="http://schemas.microsoft.com/office/drawing/2014/main" id="{78BEF09D-C46F-F3A6-780D-196618A37E75}"/>
                  </a:ext>
                </a:extLst>
              </p14:cNvPr>
              <p14:cNvContentPartPr/>
              <p14:nvPr/>
            </p14:nvContentPartPr>
            <p14:xfrm>
              <a:off x="1757492" y="688222"/>
              <a:ext cx="360" cy="360"/>
            </p14:xfrm>
          </p:contentPart>
        </mc:Choice>
        <mc:Fallback xmlns="">
          <p:pic>
            <p:nvPicPr>
              <p:cNvPr id="15" name="Encre 14">
                <a:extLst>
                  <a:ext uri="{FF2B5EF4-FFF2-40B4-BE49-F238E27FC236}">
                    <a16:creationId xmlns:a16="http://schemas.microsoft.com/office/drawing/2014/main" id="{78BEF09D-C46F-F3A6-780D-196618A37E75}"/>
                  </a:ext>
                </a:extLst>
              </p:cNvPr>
              <p:cNvPicPr/>
              <p:nvPr/>
            </p:nvPicPr>
            <p:blipFill>
              <a:blip r:embed="rId4"/>
              <a:stretch>
                <a:fillRect/>
              </a:stretch>
            </p:blipFill>
            <p:spPr>
              <a:xfrm>
                <a:off x="1751372" y="682102"/>
                <a:ext cx="12600" cy="12600"/>
              </a:xfrm>
              <a:prstGeom prst="rect">
                <a:avLst/>
              </a:prstGeom>
            </p:spPr>
          </p:pic>
        </mc:Fallback>
      </mc:AlternateContent>
      <p:pic>
        <p:nvPicPr>
          <p:cNvPr id="5" name="Image 4">
            <a:extLst>
              <a:ext uri="{FF2B5EF4-FFF2-40B4-BE49-F238E27FC236}">
                <a16:creationId xmlns:a16="http://schemas.microsoft.com/office/drawing/2014/main" id="{C0C14996-B147-AAA1-B4CB-CE99C671D8C4}"/>
              </a:ext>
            </a:extLst>
          </p:cNvPr>
          <p:cNvPicPr>
            <a:picLocks noChangeAspect="1"/>
          </p:cNvPicPr>
          <p:nvPr/>
        </p:nvPicPr>
        <p:blipFill>
          <a:blip r:embed="rId5"/>
          <a:stretch>
            <a:fillRect/>
          </a:stretch>
        </p:blipFill>
        <p:spPr>
          <a:xfrm>
            <a:off x="8615314" y="194463"/>
            <a:ext cx="996593" cy="1185138"/>
          </a:xfrm>
          <a:prstGeom prst="rect">
            <a:avLst/>
          </a:prstGeom>
        </p:spPr>
      </p:pic>
      <p:pic>
        <p:nvPicPr>
          <p:cNvPr id="1030" name="Picture 6" descr="Guirlande colorée en papier - Quo Vadis">
            <a:extLst>
              <a:ext uri="{FF2B5EF4-FFF2-40B4-BE49-F238E27FC236}">
                <a16:creationId xmlns:a16="http://schemas.microsoft.com/office/drawing/2014/main" id="{9E2C3093-C69C-AD35-14F8-FFA64E2D2D02}"/>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70614" r="-2368"/>
          <a:stretch>
            <a:fillRect/>
          </a:stretch>
        </p:blipFill>
        <p:spPr bwMode="auto">
          <a:xfrm>
            <a:off x="8165252" y="227880"/>
            <a:ext cx="450062" cy="1185138"/>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 6">
            <a:extLst>
              <a:ext uri="{FF2B5EF4-FFF2-40B4-BE49-F238E27FC236}">
                <a16:creationId xmlns:a16="http://schemas.microsoft.com/office/drawing/2014/main" id="{8314C779-75B7-84D1-D2A4-57FB502009F2}"/>
              </a:ext>
            </a:extLst>
          </p:cNvPr>
          <p:cNvPicPr>
            <a:picLocks noChangeAspect="1"/>
          </p:cNvPicPr>
          <p:nvPr/>
        </p:nvPicPr>
        <p:blipFill>
          <a:blip r:embed="rId7"/>
          <a:stretch>
            <a:fillRect/>
          </a:stretch>
        </p:blipFill>
        <p:spPr>
          <a:xfrm>
            <a:off x="6403622" y="2018020"/>
            <a:ext cx="5391427" cy="3657788"/>
          </a:xfrm>
          <a:prstGeom prst="rect">
            <a:avLst/>
          </a:prstGeom>
        </p:spPr>
      </p:pic>
      <p:pic>
        <p:nvPicPr>
          <p:cNvPr id="8" name="Picture 2" descr="fiche › Pride Mobility France">
            <a:extLst>
              <a:ext uri="{FF2B5EF4-FFF2-40B4-BE49-F238E27FC236}">
                <a16:creationId xmlns:a16="http://schemas.microsoft.com/office/drawing/2014/main" id="{88885693-D8D8-48DD-6250-40A831B8237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959048" y="63293"/>
            <a:ext cx="1144327" cy="1144327"/>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 8">
            <a:extLst>
              <a:ext uri="{FF2B5EF4-FFF2-40B4-BE49-F238E27FC236}">
                <a16:creationId xmlns:a16="http://schemas.microsoft.com/office/drawing/2014/main" id="{A5C75FEC-82BF-E778-5A62-74B9484BF7A1}"/>
              </a:ext>
            </a:extLst>
          </p:cNvPr>
          <p:cNvPicPr>
            <a:picLocks noChangeAspect="1"/>
          </p:cNvPicPr>
          <p:nvPr/>
        </p:nvPicPr>
        <p:blipFill>
          <a:blip r:embed="rId9"/>
          <a:stretch>
            <a:fillRect/>
          </a:stretch>
        </p:blipFill>
        <p:spPr>
          <a:xfrm>
            <a:off x="9611907" y="148667"/>
            <a:ext cx="1362758" cy="1343564"/>
          </a:xfrm>
          <a:prstGeom prst="rect">
            <a:avLst/>
          </a:prstGeom>
        </p:spPr>
      </p:pic>
      <p:pic>
        <p:nvPicPr>
          <p:cNvPr id="10" name="Image 9">
            <a:extLst>
              <a:ext uri="{FF2B5EF4-FFF2-40B4-BE49-F238E27FC236}">
                <a16:creationId xmlns:a16="http://schemas.microsoft.com/office/drawing/2014/main" id="{A942A775-71B8-D083-6813-4EC3B072C3EE}"/>
              </a:ext>
            </a:extLst>
          </p:cNvPr>
          <p:cNvPicPr>
            <a:picLocks noChangeAspect="1"/>
          </p:cNvPicPr>
          <p:nvPr/>
        </p:nvPicPr>
        <p:blipFill>
          <a:blip r:embed="rId10"/>
          <a:stretch>
            <a:fillRect/>
          </a:stretch>
        </p:blipFill>
        <p:spPr>
          <a:xfrm>
            <a:off x="939575" y="160978"/>
            <a:ext cx="1325660" cy="1331253"/>
          </a:xfrm>
          <a:prstGeom prst="rect">
            <a:avLst/>
          </a:prstGeom>
        </p:spPr>
      </p:pic>
      <p:pic>
        <p:nvPicPr>
          <p:cNvPr id="6" name="Image 5">
            <a:extLst>
              <a:ext uri="{FF2B5EF4-FFF2-40B4-BE49-F238E27FC236}">
                <a16:creationId xmlns:a16="http://schemas.microsoft.com/office/drawing/2014/main" id="{18EB7EC9-A132-5317-CC46-4AC6F7C3BF40}"/>
              </a:ext>
            </a:extLst>
          </p:cNvPr>
          <p:cNvPicPr>
            <a:picLocks noChangeAspect="1"/>
          </p:cNvPicPr>
          <p:nvPr/>
        </p:nvPicPr>
        <p:blipFill>
          <a:blip r:embed="rId11"/>
          <a:srcRect l="14263" r="5216"/>
          <a:stretch>
            <a:fillRect/>
          </a:stretch>
        </p:blipFill>
        <p:spPr>
          <a:xfrm>
            <a:off x="236309" y="1763393"/>
            <a:ext cx="5393929" cy="4616409"/>
          </a:xfrm>
          <a:prstGeom prst="rect">
            <a:avLst/>
          </a:prstGeom>
        </p:spPr>
      </p:pic>
    </p:spTree>
    <p:extLst>
      <p:ext uri="{BB962C8B-B14F-4D97-AF65-F5344CB8AC3E}">
        <p14:creationId xmlns:p14="http://schemas.microsoft.com/office/powerpoint/2010/main" val="15322843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F5F2B6-D150-750A-8691-578920C04418}"/>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959BB9A4-357E-188A-71E6-F233A63A8880}"/>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3" name="Connecteur droit 2">
            <a:extLst>
              <a:ext uri="{FF2B5EF4-FFF2-40B4-BE49-F238E27FC236}">
                <a16:creationId xmlns:a16="http://schemas.microsoft.com/office/drawing/2014/main" id="{52A8C81C-6C83-2623-17FF-9B53417FA664}"/>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
            <p14:nvContentPartPr>
              <p14:cNvPr id="15" name="Encre 14">
                <a:extLst>
                  <a:ext uri="{FF2B5EF4-FFF2-40B4-BE49-F238E27FC236}">
                    <a16:creationId xmlns:a16="http://schemas.microsoft.com/office/drawing/2014/main" id="{BDD26757-5F9A-EFCC-BD3D-88B932466AA9}"/>
                  </a:ext>
                </a:extLst>
              </p14:cNvPr>
              <p14:cNvContentPartPr/>
              <p14:nvPr/>
            </p14:nvContentPartPr>
            <p14:xfrm>
              <a:off x="1757492" y="688222"/>
              <a:ext cx="360" cy="360"/>
            </p14:xfrm>
          </p:contentPart>
        </mc:Choice>
        <mc:Fallback xmlns="">
          <p:pic>
            <p:nvPicPr>
              <p:cNvPr id="15" name="Encre 14">
                <a:extLst>
                  <a:ext uri="{FF2B5EF4-FFF2-40B4-BE49-F238E27FC236}">
                    <a16:creationId xmlns:a16="http://schemas.microsoft.com/office/drawing/2014/main" id="{BDD26757-5F9A-EFCC-BD3D-88B932466AA9}"/>
                  </a:ext>
                </a:extLst>
              </p:cNvPr>
              <p:cNvPicPr/>
              <p:nvPr/>
            </p:nvPicPr>
            <p:blipFill>
              <a:blip r:embed="rId4"/>
              <a:stretch>
                <a:fillRect/>
              </a:stretch>
            </p:blipFill>
            <p:spPr>
              <a:xfrm>
                <a:off x="1751372" y="682102"/>
                <a:ext cx="12600" cy="12600"/>
              </a:xfrm>
              <a:prstGeom prst="rect">
                <a:avLst/>
              </a:prstGeom>
            </p:spPr>
          </p:pic>
        </mc:Fallback>
      </mc:AlternateContent>
      <p:pic>
        <p:nvPicPr>
          <p:cNvPr id="8" name="Picture 2" descr="fiche › Pride Mobility France">
            <a:extLst>
              <a:ext uri="{FF2B5EF4-FFF2-40B4-BE49-F238E27FC236}">
                <a16:creationId xmlns:a16="http://schemas.microsoft.com/office/drawing/2014/main" id="{8EE1CD99-C773-5174-57CB-E4FC86BFDE9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78131" y="116058"/>
            <a:ext cx="1144327" cy="1144327"/>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 5">
            <a:extLst>
              <a:ext uri="{FF2B5EF4-FFF2-40B4-BE49-F238E27FC236}">
                <a16:creationId xmlns:a16="http://schemas.microsoft.com/office/drawing/2014/main" id="{26F84D0E-B258-2B88-5BEA-8618D3B3F5AF}"/>
              </a:ext>
            </a:extLst>
          </p:cNvPr>
          <p:cNvPicPr>
            <a:picLocks noChangeAspect="1"/>
          </p:cNvPicPr>
          <p:nvPr/>
        </p:nvPicPr>
        <p:blipFill>
          <a:blip r:embed="rId6"/>
          <a:stretch>
            <a:fillRect/>
          </a:stretch>
        </p:blipFill>
        <p:spPr>
          <a:xfrm>
            <a:off x="6707782" y="881695"/>
            <a:ext cx="4090353" cy="5537069"/>
          </a:xfrm>
          <a:prstGeom prst="rect">
            <a:avLst/>
          </a:prstGeom>
        </p:spPr>
      </p:pic>
      <p:pic>
        <p:nvPicPr>
          <p:cNvPr id="11" name="Image 10">
            <a:extLst>
              <a:ext uri="{FF2B5EF4-FFF2-40B4-BE49-F238E27FC236}">
                <a16:creationId xmlns:a16="http://schemas.microsoft.com/office/drawing/2014/main" id="{E880D7F9-BE38-F404-1409-11FA3F576C62}"/>
              </a:ext>
            </a:extLst>
          </p:cNvPr>
          <p:cNvPicPr>
            <a:picLocks noChangeAspect="1"/>
          </p:cNvPicPr>
          <p:nvPr/>
        </p:nvPicPr>
        <p:blipFill>
          <a:blip r:embed="rId7"/>
          <a:stretch>
            <a:fillRect/>
          </a:stretch>
        </p:blipFill>
        <p:spPr>
          <a:xfrm>
            <a:off x="1007260" y="1011566"/>
            <a:ext cx="4272873" cy="4628945"/>
          </a:xfrm>
          <a:prstGeom prst="rect">
            <a:avLst/>
          </a:prstGeom>
        </p:spPr>
      </p:pic>
    </p:spTree>
    <p:extLst>
      <p:ext uri="{BB962C8B-B14F-4D97-AF65-F5344CB8AC3E}">
        <p14:creationId xmlns:p14="http://schemas.microsoft.com/office/powerpoint/2010/main" val="12086156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15199B-56F7-0535-FCEB-CC4CA04C4FCC}"/>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5843C766-E518-0450-53B8-BB40DB907405}"/>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3" name="Connecteur droit 2">
            <a:extLst>
              <a:ext uri="{FF2B5EF4-FFF2-40B4-BE49-F238E27FC236}">
                <a16:creationId xmlns:a16="http://schemas.microsoft.com/office/drawing/2014/main" id="{2AB544E8-C88B-7BF4-0D7B-C79FFCB6BA17}"/>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
            <p14:nvContentPartPr>
              <p14:cNvPr id="15" name="Encre 14">
                <a:extLst>
                  <a:ext uri="{FF2B5EF4-FFF2-40B4-BE49-F238E27FC236}">
                    <a16:creationId xmlns:a16="http://schemas.microsoft.com/office/drawing/2014/main" id="{25E185A8-AAF1-6631-6DC4-F84BC4D15A02}"/>
                  </a:ext>
                </a:extLst>
              </p14:cNvPr>
              <p14:cNvContentPartPr/>
              <p14:nvPr/>
            </p14:nvContentPartPr>
            <p14:xfrm>
              <a:off x="1757492" y="688222"/>
              <a:ext cx="360" cy="360"/>
            </p14:xfrm>
          </p:contentPart>
        </mc:Choice>
        <mc:Fallback xmlns="">
          <p:pic>
            <p:nvPicPr>
              <p:cNvPr id="15" name="Encre 14">
                <a:extLst>
                  <a:ext uri="{FF2B5EF4-FFF2-40B4-BE49-F238E27FC236}">
                    <a16:creationId xmlns:a16="http://schemas.microsoft.com/office/drawing/2014/main" id="{25E185A8-AAF1-6631-6DC4-F84BC4D15A02}"/>
                  </a:ext>
                </a:extLst>
              </p:cNvPr>
              <p:cNvPicPr/>
              <p:nvPr/>
            </p:nvPicPr>
            <p:blipFill>
              <a:blip r:embed="rId4"/>
              <a:stretch>
                <a:fillRect/>
              </a:stretch>
            </p:blipFill>
            <p:spPr>
              <a:xfrm>
                <a:off x="1751372" y="682102"/>
                <a:ext cx="12600" cy="12600"/>
              </a:xfrm>
              <a:prstGeom prst="rect">
                <a:avLst/>
              </a:prstGeom>
            </p:spPr>
          </p:pic>
        </mc:Fallback>
      </mc:AlternateContent>
      <p:pic>
        <p:nvPicPr>
          <p:cNvPr id="8" name="Picture 2" descr="fiche › Pride Mobility France">
            <a:extLst>
              <a:ext uri="{FF2B5EF4-FFF2-40B4-BE49-F238E27FC236}">
                <a16:creationId xmlns:a16="http://schemas.microsoft.com/office/drawing/2014/main" id="{13CFA0A5-9E4F-6BD5-DB59-88E41785E79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78131" y="116058"/>
            <a:ext cx="1144327" cy="1144327"/>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 5">
            <a:extLst>
              <a:ext uri="{FF2B5EF4-FFF2-40B4-BE49-F238E27FC236}">
                <a16:creationId xmlns:a16="http://schemas.microsoft.com/office/drawing/2014/main" id="{A1256F84-820C-FE7D-4149-56044DE4ACCD}"/>
              </a:ext>
            </a:extLst>
          </p:cNvPr>
          <p:cNvPicPr>
            <a:picLocks noChangeAspect="1"/>
          </p:cNvPicPr>
          <p:nvPr/>
        </p:nvPicPr>
        <p:blipFill>
          <a:blip r:embed="rId6"/>
          <a:stretch>
            <a:fillRect/>
          </a:stretch>
        </p:blipFill>
        <p:spPr>
          <a:xfrm>
            <a:off x="6707782" y="881695"/>
            <a:ext cx="4090353" cy="5537069"/>
          </a:xfrm>
          <a:prstGeom prst="rect">
            <a:avLst/>
          </a:prstGeom>
        </p:spPr>
      </p:pic>
      <p:pic>
        <p:nvPicPr>
          <p:cNvPr id="5" name="Image 4">
            <a:extLst>
              <a:ext uri="{FF2B5EF4-FFF2-40B4-BE49-F238E27FC236}">
                <a16:creationId xmlns:a16="http://schemas.microsoft.com/office/drawing/2014/main" id="{ECDFD37C-992F-5F83-B0B3-E1EF20ECB3F6}"/>
              </a:ext>
            </a:extLst>
          </p:cNvPr>
          <p:cNvPicPr>
            <a:picLocks noChangeAspect="1"/>
          </p:cNvPicPr>
          <p:nvPr/>
        </p:nvPicPr>
        <p:blipFill>
          <a:blip r:embed="rId7"/>
          <a:stretch>
            <a:fillRect/>
          </a:stretch>
        </p:blipFill>
        <p:spPr>
          <a:xfrm>
            <a:off x="1226252" y="881695"/>
            <a:ext cx="3926393" cy="5107419"/>
          </a:xfrm>
          <a:prstGeom prst="rect">
            <a:avLst/>
          </a:prstGeom>
        </p:spPr>
      </p:pic>
    </p:spTree>
    <p:extLst>
      <p:ext uri="{BB962C8B-B14F-4D97-AF65-F5344CB8AC3E}">
        <p14:creationId xmlns:p14="http://schemas.microsoft.com/office/powerpoint/2010/main" val="11642099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39D0CB-8B08-3955-91B9-EEA8E9A80615}"/>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B3FBF51F-1B83-97E1-6E57-9472A3A854FE}"/>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6B3B8E81-3CD3-DCE8-1520-2DC8B3DB19AC}"/>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E3974D7A-20CC-898A-3F7F-0B39FA813CAD}"/>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3" name="Connecteur droit 2">
            <a:extLst>
              <a:ext uri="{FF2B5EF4-FFF2-40B4-BE49-F238E27FC236}">
                <a16:creationId xmlns:a16="http://schemas.microsoft.com/office/drawing/2014/main" id="{FF290898-159D-CAD6-C6AE-F379E93BB7AB}"/>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ZoneTexte 1">
            <a:extLst>
              <a:ext uri="{FF2B5EF4-FFF2-40B4-BE49-F238E27FC236}">
                <a16:creationId xmlns:a16="http://schemas.microsoft.com/office/drawing/2014/main" id="{359308C8-DF57-D4DA-1246-2AF047D28273}"/>
              </a:ext>
            </a:extLst>
          </p:cNvPr>
          <p:cNvSpPr txBox="1"/>
          <p:nvPr/>
        </p:nvSpPr>
        <p:spPr>
          <a:xfrm>
            <a:off x="6267240" y="2602795"/>
            <a:ext cx="5578864" cy="1754326"/>
          </a:xfrm>
          <a:prstGeom prst="rect">
            <a:avLst/>
          </a:prstGeom>
          <a:noFill/>
        </p:spPr>
        <p:txBody>
          <a:bodyPr wrap="square" rtlCol="0">
            <a:spAutoFit/>
          </a:bodyPr>
          <a:lstStyle/>
          <a:p>
            <a:r>
              <a:rPr lang="fr-FR" sz="3600" dirty="0">
                <a:sym typeface="Webdings" panose="05030102010509060703" pitchFamily="18" charset="2"/>
              </a:rPr>
              <a:t>Ecris la suite des nombres à rebours en partant de </a:t>
            </a:r>
            <a:r>
              <a:rPr lang="fr-FR" sz="3600" b="1" dirty="0">
                <a:sym typeface="Webdings" panose="05030102010509060703" pitchFamily="18" charset="2"/>
              </a:rPr>
              <a:t>171 </a:t>
            </a:r>
            <a:r>
              <a:rPr lang="fr-FR" sz="3600" dirty="0">
                <a:sym typeface="Webdings" panose="05030102010509060703" pitchFamily="18" charset="2"/>
              </a:rPr>
              <a:t>jusqu’à </a:t>
            </a:r>
            <a:r>
              <a:rPr lang="fr-FR" sz="3600" b="1" dirty="0">
                <a:sym typeface="Webdings" panose="05030102010509060703" pitchFamily="18" charset="2"/>
              </a:rPr>
              <a:t>150</a:t>
            </a:r>
            <a:endParaRPr lang="fr-FR" sz="3600" dirty="0"/>
          </a:p>
        </p:txBody>
      </p:sp>
      <p:sp>
        <p:nvSpPr>
          <p:cNvPr id="5" name="ZoneTexte 4">
            <a:extLst>
              <a:ext uri="{FF2B5EF4-FFF2-40B4-BE49-F238E27FC236}">
                <a16:creationId xmlns:a16="http://schemas.microsoft.com/office/drawing/2014/main" id="{CD89373F-3D40-DCBF-BC52-10ACE8439D73}"/>
              </a:ext>
            </a:extLst>
          </p:cNvPr>
          <p:cNvSpPr txBox="1"/>
          <p:nvPr/>
        </p:nvSpPr>
        <p:spPr>
          <a:xfrm>
            <a:off x="266067" y="2602795"/>
            <a:ext cx="5578864" cy="1200329"/>
          </a:xfrm>
          <a:prstGeom prst="rect">
            <a:avLst/>
          </a:prstGeom>
          <a:noFill/>
        </p:spPr>
        <p:txBody>
          <a:bodyPr wrap="square" rtlCol="0">
            <a:spAutoFit/>
          </a:bodyPr>
          <a:lstStyle/>
          <a:p>
            <a:r>
              <a:rPr lang="fr-FR" sz="3600" dirty="0">
                <a:sym typeface="Webdings" panose="05030102010509060703" pitchFamily="18" charset="2"/>
              </a:rPr>
              <a:t>Ecris la suite des nombres à rebours en partant de </a:t>
            </a:r>
            <a:r>
              <a:rPr lang="fr-FR" sz="3600" b="1" dirty="0">
                <a:sym typeface="Webdings" panose="05030102010509060703" pitchFamily="18" charset="2"/>
              </a:rPr>
              <a:t>15</a:t>
            </a:r>
            <a:endParaRPr lang="fr-FR" sz="3600" dirty="0"/>
          </a:p>
        </p:txBody>
      </p:sp>
      <p:pic>
        <p:nvPicPr>
          <p:cNvPr id="6" name="Image 5">
            <a:extLst>
              <a:ext uri="{FF2B5EF4-FFF2-40B4-BE49-F238E27FC236}">
                <a16:creationId xmlns:a16="http://schemas.microsoft.com/office/drawing/2014/main" id="{25373F19-B29D-C4AF-2C0C-865B0A7ECFA4}"/>
              </a:ext>
            </a:extLst>
          </p:cNvPr>
          <p:cNvPicPr>
            <a:picLocks noChangeAspect="1"/>
          </p:cNvPicPr>
          <p:nvPr/>
        </p:nvPicPr>
        <p:blipFill>
          <a:blip r:embed="rId3"/>
          <a:stretch>
            <a:fillRect/>
          </a:stretch>
        </p:blipFill>
        <p:spPr>
          <a:xfrm>
            <a:off x="5576600" y="143595"/>
            <a:ext cx="1038797" cy="1038797"/>
          </a:xfrm>
          <a:prstGeom prst="rect">
            <a:avLst/>
          </a:prstGeom>
        </p:spPr>
      </p:pic>
    </p:spTree>
    <p:extLst>
      <p:ext uri="{BB962C8B-B14F-4D97-AF65-F5344CB8AC3E}">
        <p14:creationId xmlns:p14="http://schemas.microsoft.com/office/powerpoint/2010/main" val="25730019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57B934-BE72-B650-7400-6BB0F4A33A1A}"/>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88E95D7A-2C91-6925-D4A5-666B01768F73}"/>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C5CD0818-6E85-03BD-CCC4-7484FC79D887}"/>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C81E1FDA-D812-D16D-5D7D-3889F5EFC8AA}"/>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3" name="Connecteur droit 2">
            <a:extLst>
              <a:ext uri="{FF2B5EF4-FFF2-40B4-BE49-F238E27FC236}">
                <a16:creationId xmlns:a16="http://schemas.microsoft.com/office/drawing/2014/main" id="{8B29C75B-21EF-2E36-B202-64EFAB21C1A0}"/>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ZoneTexte 1">
            <a:extLst>
              <a:ext uri="{FF2B5EF4-FFF2-40B4-BE49-F238E27FC236}">
                <a16:creationId xmlns:a16="http://schemas.microsoft.com/office/drawing/2014/main" id="{134F183C-C609-A9B1-9D27-E02ED02A47A0}"/>
              </a:ext>
            </a:extLst>
          </p:cNvPr>
          <p:cNvSpPr txBox="1"/>
          <p:nvPr/>
        </p:nvSpPr>
        <p:spPr>
          <a:xfrm>
            <a:off x="6267240" y="2602795"/>
            <a:ext cx="5578864" cy="1754326"/>
          </a:xfrm>
          <a:prstGeom prst="rect">
            <a:avLst/>
          </a:prstGeom>
          <a:noFill/>
        </p:spPr>
        <p:txBody>
          <a:bodyPr wrap="square" rtlCol="0">
            <a:spAutoFit/>
          </a:bodyPr>
          <a:lstStyle/>
          <a:p>
            <a:r>
              <a:rPr lang="fr-FR" sz="3600" dirty="0">
                <a:sym typeface="Webdings" panose="05030102010509060703" pitchFamily="18" charset="2"/>
              </a:rPr>
              <a:t>Ecris la suite des nombres à rebours en partant de </a:t>
            </a:r>
            <a:r>
              <a:rPr lang="fr-FR" sz="3600" b="1" dirty="0">
                <a:sym typeface="Webdings" panose="05030102010509060703" pitchFamily="18" charset="2"/>
              </a:rPr>
              <a:t>201 </a:t>
            </a:r>
            <a:r>
              <a:rPr lang="fr-FR" sz="3600" dirty="0">
                <a:sym typeface="Webdings" panose="05030102010509060703" pitchFamily="18" charset="2"/>
              </a:rPr>
              <a:t>jusqu’à </a:t>
            </a:r>
            <a:r>
              <a:rPr lang="fr-FR" sz="3600" b="1" dirty="0">
                <a:sym typeface="Webdings" panose="05030102010509060703" pitchFamily="18" charset="2"/>
              </a:rPr>
              <a:t>180</a:t>
            </a:r>
            <a:endParaRPr lang="fr-FR" sz="3600" dirty="0"/>
          </a:p>
        </p:txBody>
      </p:sp>
      <p:sp>
        <p:nvSpPr>
          <p:cNvPr id="5" name="ZoneTexte 4">
            <a:extLst>
              <a:ext uri="{FF2B5EF4-FFF2-40B4-BE49-F238E27FC236}">
                <a16:creationId xmlns:a16="http://schemas.microsoft.com/office/drawing/2014/main" id="{EF04C484-5770-8AE5-FD35-536433A4F6DE}"/>
              </a:ext>
            </a:extLst>
          </p:cNvPr>
          <p:cNvSpPr txBox="1"/>
          <p:nvPr/>
        </p:nvSpPr>
        <p:spPr>
          <a:xfrm>
            <a:off x="266067" y="2602795"/>
            <a:ext cx="5578864" cy="1200329"/>
          </a:xfrm>
          <a:prstGeom prst="rect">
            <a:avLst/>
          </a:prstGeom>
          <a:noFill/>
        </p:spPr>
        <p:txBody>
          <a:bodyPr wrap="square" rtlCol="0">
            <a:spAutoFit/>
          </a:bodyPr>
          <a:lstStyle/>
          <a:p>
            <a:r>
              <a:rPr lang="fr-FR" sz="3600" dirty="0">
                <a:sym typeface="Webdings" panose="05030102010509060703" pitchFamily="18" charset="2"/>
              </a:rPr>
              <a:t>Ecris la suite des nombres à rebours en partant de </a:t>
            </a:r>
            <a:r>
              <a:rPr lang="fr-FR" sz="3600" b="1" dirty="0">
                <a:sym typeface="Webdings" panose="05030102010509060703" pitchFamily="18" charset="2"/>
              </a:rPr>
              <a:t>20</a:t>
            </a:r>
            <a:endParaRPr lang="fr-FR" sz="3600" dirty="0"/>
          </a:p>
        </p:txBody>
      </p:sp>
      <p:pic>
        <p:nvPicPr>
          <p:cNvPr id="6" name="Image 5">
            <a:extLst>
              <a:ext uri="{FF2B5EF4-FFF2-40B4-BE49-F238E27FC236}">
                <a16:creationId xmlns:a16="http://schemas.microsoft.com/office/drawing/2014/main" id="{3FCFCA0C-EC07-6E8E-F0AC-1F471543C3A2}"/>
              </a:ext>
            </a:extLst>
          </p:cNvPr>
          <p:cNvPicPr>
            <a:picLocks noChangeAspect="1"/>
          </p:cNvPicPr>
          <p:nvPr/>
        </p:nvPicPr>
        <p:blipFill>
          <a:blip r:embed="rId3"/>
          <a:stretch>
            <a:fillRect/>
          </a:stretch>
        </p:blipFill>
        <p:spPr>
          <a:xfrm>
            <a:off x="5576600" y="143595"/>
            <a:ext cx="1038797" cy="1038797"/>
          </a:xfrm>
          <a:prstGeom prst="rect">
            <a:avLst/>
          </a:prstGeom>
        </p:spPr>
      </p:pic>
    </p:spTree>
    <p:extLst>
      <p:ext uri="{BB962C8B-B14F-4D97-AF65-F5344CB8AC3E}">
        <p14:creationId xmlns:p14="http://schemas.microsoft.com/office/powerpoint/2010/main" val="25203808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328E2E-6708-7AF1-F33D-E4A159E190D7}"/>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CD8DF262-BF65-FD38-F38B-35069BD41A77}"/>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8FE71F5E-4450-A9BA-411F-EDA0AB01493B}"/>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6EDA7A1D-5C53-F1FE-553B-98023A295259}"/>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3" name="Connecteur droit 2">
            <a:extLst>
              <a:ext uri="{FF2B5EF4-FFF2-40B4-BE49-F238E27FC236}">
                <a16:creationId xmlns:a16="http://schemas.microsoft.com/office/drawing/2014/main" id="{2FBD8E1C-4AB7-E41E-CD33-D36942E81079}"/>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2" name="Image 1">
            <a:extLst>
              <a:ext uri="{FF2B5EF4-FFF2-40B4-BE49-F238E27FC236}">
                <a16:creationId xmlns:a16="http://schemas.microsoft.com/office/drawing/2014/main" id="{5ED6280C-F8EE-6E61-7EF7-D82D5DC03C08}"/>
              </a:ext>
            </a:extLst>
          </p:cNvPr>
          <p:cNvPicPr>
            <a:picLocks noChangeAspect="1"/>
          </p:cNvPicPr>
          <p:nvPr/>
        </p:nvPicPr>
        <p:blipFill>
          <a:blip r:embed="rId3"/>
          <a:stretch>
            <a:fillRect/>
          </a:stretch>
        </p:blipFill>
        <p:spPr>
          <a:xfrm>
            <a:off x="5576600" y="143595"/>
            <a:ext cx="1038797" cy="1038797"/>
          </a:xfrm>
          <a:prstGeom prst="rect">
            <a:avLst/>
          </a:prstGeom>
        </p:spPr>
      </p:pic>
      <p:pic>
        <p:nvPicPr>
          <p:cNvPr id="5" name="Image 4">
            <a:extLst>
              <a:ext uri="{FF2B5EF4-FFF2-40B4-BE49-F238E27FC236}">
                <a16:creationId xmlns:a16="http://schemas.microsoft.com/office/drawing/2014/main" id="{5BAF46B4-3E96-8BAB-852A-8D515843AA39}"/>
              </a:ext>
            </a:extLst>
          </p:cNvPr>
          <p:cNvPicPr>
            <a:picLocks noChangeAspect="1"/>
          </p:cNvPicPr>
          <p:nvPr/>
        </p:nvPicPr>
        <p:blipFill>
          <a:blip r:embed="rId4"/>
          <a:stretch>
            <a:fillRect/>
          </a:stretch>
        </p:blipFill>
        <p:spPr>
          <a:xfrm>
            <a:off x="6095998" y="3429000"/>
            <a:ext cx="5943905" cy="876345"/>
          </a:xfrm>
          <a:prstGeom prst="rect">
            <a:avLst/>
          </a:prstGeom>
        </p:spPr>
      </p:pic>
      <p:pic>
        <p:nvPicPr>
          <p:cNvPr id="7" name="Image 6">
            <a:extLst>
              <a:ext uri="{FF2B5EF4-FFF2-40B4-BE49-F238E27FC236}">
                <a16:creationId xmlns:a16="http://schemas.microsoft.com/office/drawing/2014/main" id="{84E8B604-A9F6-72F7-4D5A-66E804190878}"/>
              </a:ext>
            </a:extLst>
          </p:cNvPr>
          <p:cNvPicPr>
            <a:picLocks noChangeAspect="1"/>
          </p:cNvPicPr>
          <p:nvPr/>
        </p:nvPicPr>
        <p:blipFill>
          <a:blip r:embed="rId5"/>
          <a:stretch>
            <a:fillRect/>
          </a:stretch>
        </p:blipFill>
        <p:spPr>
          <a:xfrm>
            <a:off x="388407" y="3058615"/>
            <a:ext cx="5471974" cy="701727"/>
          </a:xfrm>
          <a:prstGeom prst="rect">
            <a:avLst/>
          </a:prstGeom>
        </p:spPr>
      </p:pic>
      <p:sp>
        <p:nvSpPr>
          <p:cNvPr id="8" name="ZoneTexte 7">
            <a:extLst>
              <a:ext uri="{FF2B5EF4-FFF2-40B4-BE49-F238E27FC236}">
                <a16:creationId xmlns:a16="http://schemas.microsoft.com/office/drawing/2014/main" id="{68D6C08C-C873-C371-F3E9-467257524043}"/>
              </a:ext>
            </a:extLst>
          </p:cNvPr>
          <p:cNvSpPr txBox="1"/>
          <p:nvPr/>
        </p:nvSpPr>
        <p:spPr>
          <a:xfrm>
            <a:off x="579249" y="1334104"/>
            <a:ext cx="4997351" cy="1077218"/>
          </a:xfrm>
          <a:prstGeom prst="rect">
            <a:avLst/>
          </a:prstGeom>
          <a:noFill/>
        </p:spPr>
        <p:txBody>
          <a:bodyPr wrap="square" rtlCol="0">
            <a:spAutoFit/>
          </a:bodyPr>
          <a:lstStyle/>
          <a:p>
            <a:r>
              <a:rPr lang="fr-FR" sz="3200" dirty="0">
                <a:latin typeface="Arial" panose="020B0604020202020204" pitchFamily="34" charset="0"/>
                <a:cs typeface="Arial" panose="020B0604020202020204" pitchFamily="34" charset="0"/>
              </a:rPr>
              <a:t>Dessine le 1</a:t>
            </a:r>
            <a:r>
              <a:rPr lang="fr-FR" sz="3200" baseline="30000" dirty="0">
                <a:latin typeface="Arial" panose="020B0604020202020204" pitchFamily="34" charset="0"/>
                <a:cs typeface="Arial" panose="020B0604020202020204" pitchFamily="34" charset="0"/>
              </a:rPr>
              <a:t>er</a:t>
            </a:r>
            <a:r>
              <a:rPr lang="fr-FR" sz="3200" dirty="0">
                <a:latin typeface="Arial" panose="020B0604020202020204" pitchFamily="34" charset="0"/>
                <a:cs typeface="Arial" panose="020B0604020202020204" pitchFamily="34" charset="0"/>
              </a:rPr>
              <a:t> symbole en partant de la gauche</a:t>
            </a:r>
            <a:endParaRPr lang="fr-FR" sz="3200" dirty="0"/>
          </a:p>
        </p:txBody>
      </p:sp>
      <p:sp>
        <p:nvSpPr>
          <p:cNvPr id="9" name="ZoneTexte 8">
            <a:extLst>
              <a:ext uri="{FF2B5EF4-FFF2-40B4-BE49-F238E27FC236}">
                <a16:creationId xmlns:a16="http://schemas.microsoft.com/office/drawing/2014/main" id="{E82528E7-1CFA-86A2-EAB1-AB3398DAA620}"/>
              </a:ext>
            </a:extLst>
          </p:cNvPr>
          <p:cNvSpPr txBox="1"/>
          <p:nvPr/>
        </p:nvSpPr>
        <p:spPr>
          <a:xfrm>
            <a:off x="6095998" y="2520006"/>
            <a:ext cx="6187912" cy="1046440"/>
          </a:xfrm>
          <a:prstGeom prst="rect">
            <a:avLst/>
          </a:prstGeom>
          <a:noFill/>
        </p:spPr>
        <p:txBody>
          <a:bodyPr wrap="none" rtlCol="0">
            <a:spAutoFit/>
          </a:bodyPr>
          <a:lstStyle/>
          <a:p>
            <a:r>
              <a:rPr lang="fr-FR" sz="3000" dirty="0">
                <a:latin typeface="Arial" panose="020B0604020202020204" pitchFamily="34" charset="0"/>
                <a:cs typeface="Arial" panose="020B0604020202020204" pitchFamily="34" charset="0"/>
              </a:rPr>
              <a:t>Où est le nombre cent-vingt-trois ? </a:t>
            </a:r>
          </a:p>
          <a:p>
            <a:endParaRPr lang="fr-FR" sz="3200" dirty="0"/>
          </a:p>
        </p:txBody>
      </p:sp>
    </p:spTree>
    <p:extLst>
      <p:ext uri="{BB962C8B-B14F-4D97-AF65-F5344CB8AC3E}">
        <p14:creationId xmlns:p14="http://schemas.microsoft.com/office/powerpoint/2010/main" val="40345969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E147AF-DEED-0A55-0E89-31BBED88DD14}"/>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7EE2A1F8-1CF7-679B-8DD4-39192D6D5ED4}"/>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52C6E542-5C6C-DE11-F65D-7F540FB8CA37}"/>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B11EF8FA-BD77-98D2-6117-970E1ACDF6C7}"/>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3" name="Connecteur droit 2">
            <a:extLst>
              <a:ext uri="{FF2B5EF4-FFF2-40B4-BE49-F238E27FC236}">
                <a16:creationId xmlns:a16="http://schemas.microsoft.com/office/drawing/2014/main" id="{B06C0F70-3DD3-1DB9-1FED-45D0AD0512CB}"/>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2" name="Image 1">
            <a:extLst>
              <a:ext uri="{FF2B5EF4-FFF2-40B4-BE49-F238E27FC236}">
                <a16:creationId xmlns:a16="http://schemas.microsoft.com/office/drawing/2014/main" id="{B50BBFDF-7839-C8A8-7CE4-FB079AED120A}"/>
              </a:ext>
            </a:extLst>
          </p:cNvPr>
          <p:cNvPicPr>
            <a:picLocks noChangeAspect="1"/>
          </p:cNvPicPr>
          <p:nvPr/>
        </p:nvPicPr>
        <p:blipFill>
          <a:blip r:embed="rId3"/>
          <a:stretch>
            <a:fillRect/>
          </a:stretch>
        </p:blipFill>
        <p:spPr>
          <a:xfrm>
            <a:off x="5576600" y="143595"/>
            <a:ext cx="1038797" cy="1038797"/>
          </a:xfrm>
          <a:prstGeom prst="rect">
            <a:avLst/>
          </a:prstGeom>
        </p:spPr>
      </p:pic>
      <p:sp>
        <p:nvSpPr>
          <p:cNvPr id="8" name="ZoneTexte 7">
            <a:extLst>
              <a:ext uri="{FF2B5EF4-FFF2-40B4-BE49-F238E27FC236}">
                <a16:creationId xmlns:a16="http://schemas.microsoft.com/office/drawing/2014/main" id="{3E415DE6-D51C-6F90-FE16-63E490F5D87D}"/>
              </a:ext>
            </a:extLst>
          </p:cNvPr>
          <p:cNvSpPr txBox="1"/>
          <p:nvPr/>
        </p:nvSpPr>
        <p:spPr>
          <a:xfrm>
            <a:off x="579249" y="1334104"/>
            <a:ext cx="4997351" cy="1077218"/>
          </a:xfrm>
          <a:prstGeom prst="rect">
            <a:avLst/>
          </a:prstGeom>
          <a:noFill/>
        </p:spPr>
        <p:txBody>
          <a:bodyPr wrap="square" rtlCol="0">
            <a:spAutoFit/>
          </a:bodyPr>
          <a:lstStyle/>
          <a:p>
            <a:r>
              <a:rPr lang="fr-FR" sz="3200" dirty="0">
                <a:latin typeface="Arial" panose="020B0604020202020204" pitchFamily="34" charset="0"/>
                <a:cs typeface="Arial" panose="020B0604020202020204" pitchFamily="34" charset="0"/>
              </a:rPr>
              <a:t>Dessine le 4</a:t>
            </a:r>
            <a:r>
              <a:rPr lang="fr-FR" sz="3200" baseline="30000" dirty="0">
                <a:latin typeface="Arial" panose="020B0604020202020204" pitchFamily="34" charset="0"/>
                <a:cs typeface="Arial" panose="020B0604020202020204" pitchFamily="34" charset="0"/>
              </a:rPr>
              <a:t>ème</a:t>
            </a:r>
            <a:r>
              <a:rPr lang="fr-FR" sz="3200" dirty="0">
                <a:latin typeface="Arial" panose="020B0604020202020204" pitchFamily="34" charset="0"/>
                <a:cs typeface="Arial" panose="020B0604020202020204" pitchFamily="34" charset="0"/>
              </a:rPr>
              <a:t> symbole en partant de la gauche</a:t>
            </a:r>
            <a:endParaRPr lang="fr-FR" sz="3200" dirty="0"/>
          </a:p>
        </p:txBody>
      </p:sp>
      <p:sp>
        <p:nvSpPr>
          <p:cNvPr id="9" name="ZoneTexte 8">
            <a:extLst>
              <a:ext uri="{FF2B5EF4-FFF2-40B4-BE49-F238E27FC236}">
                <a16:creationId xmlns:a16="http://schemas.microsoft.com/office/drawing/2014/main" id="{71A2A7EA-F65D-810F-8A2E-C5E2FF42E376}"/>
              </a:ext>
            </a:extLst>
          </p:cNvPr>
          <p:cNvSpPr txBox="1"/>
          <p:nvPr/>
        </p:nvSpPr>
        <p:spPr>
          <a:xfrm>
            <a:off x="6095998" y="2520006"/>
            <a:ext cx="5995552" cy="984885"/>
          </a:xfrm>
          <a:prstGeom prst="rect">
            <a:avLst/>
          </a:prstGeom>
          <a:noFill/>
        </p:spPr>
        <p:txBody>
          <a:bodyPr wrap="none" rtlCol="0">
            <a:spAutoFit/>
          </a:bodyPr>
          <a:lstStyle/>
          <a:p>
            <a:r>
              <a:rPr lang="fr-FR" sz="2600" dirty="0">
                <a:latin typeface="Arial" panose="020B0604020202020204" pitchFamily="34" charset="0"/>
                <a:cs typeface="Arial" panose="020B0604020202020204" pitchFamily="34" charset="0"/>
              </a:rPr>
              <a:t>Où est le nombre cent-quarante-cinq ? </a:t>
            </a:r>
          </a:p>
          <a:p>
            <a:endParaRPr lang="fr-FR" sz="3200" dirty="0"/>
          </a:p>
        </p:txBody>
      </p:sp>
      <p:pic>
        <p:nvPicPr>
          <p:cNvPr id="6" name="Image 5">
            <a:extLst>
              <a:ext uri="{FF2B5EF4-FFF2-40B4-BE49-F238E27FC236}">
                <a16:creationId xmlns:a16="http://schemas.microsoft.com/office/drawing/2014/main" id="{9E80F21D-F625-02EC-CD16-55E27CA7E404}"/>
              </a:ext>
            </a:extLst>
          </p:cNvPr>
          <p:cNvPicPr>
            <a:picLocks noChangeAspect="1"/>
          </p:cNvPicPr>
          <p:nvPr/>
        </p:nvPicPr>
        <p:blipFill>
          <a:blip r:embed="rId4"/>
          <a:stretch>
            <a:fillRect/>
          </a:stretch>
        </p:blipFill>
        <p:spPr>
          <a:xfrm>
            <a:off x="235976" y="3098134"/>
            <a:ext cx="5340624" cy="749339"/>
          </a:xfrm>
          <a:prstGeom prst="rect">
            <a:avLst/>
          </a:prstGeom>
        </p:spPr>
      </p:pic>
      <p:pic>
        <p:nvPicPr>
          <p:cNvPr id="14" name="Image 13">
            <a:extLst>
              <a:ext uri="{FF2B5EF4-FFF2-40B4-BE49-F238E27FC236}">
                <a16:creationId xmlns:a16="http://schemas.microsoft.com/office/drawing/2014/main" id="{A64B6963-0ADA-2868-6C17-A8410A2DE483}"/>
              </a:ext>
            </a:extLst>
          </p:cNvPr>
          <p:cNvPicPr>
            <a:picLocks noChangeAspect="1"/>
          </p:cNvPicPr>
          <p:nvPr/>
        </p:nvPicPr>
        <p:blipFill>
          <a:blip r:embed="rId5"/>
          <a:stretch>
            <a:fillRect/>
          </a:stretch>
        </p:blipFill>
        <p:spPr>
          <a:xfrm>
            <a:off x="6135916" y="3707772"/>
            <a:ext cx="5931205" cy="819192"/>
          </a:xfrm>
          <a:prstGeom prst="rect">
            <a:avLst/>
          </a:prstGeom>
        </p:spPr>
      </p:pic>
    </p:spTree>
    <p:extLst>
      <p:ext uri="{BB962C8B-B14F-4D97-AF65-F5344CB8AC3E}">
        <p14:creationId xmlns:p14="http://schemas.microsoft.com/office/powerpoint/2010/main" val="2520347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B5B621-4E29-1AC4-514C-415428269810}"/>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C50AB987-E975-928A-AD9B-303175CA6A0F}"/>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3431E447-50D4-C3A2-E3E5-E9944D50178B}"/>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B9041CFF-6DEB-F48B-647E-91085C28A503}"/>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3" name="Connecteur droit 2">
            <a:extLst>
              <a:ext uri="{FF2B5EF4-FFF2-40B4-BE49-F238E27FC236}">
                <a16:creationId xmlns:a16="http://schemas.microsoft.com/office/drawing/2014/main" id="{2C14FA98-27B5-6C4E-59B9-65168D054080}"/>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2" name="Image 1">
            <a:extLst>
              <a:ext uri="{FF2B5EF4-FFF2-40B4-BE49-F238E27FC236}">
                <a16:creationId xmlns:a16="http://schemas.microsoft.com/office/drawing/2014/main" id="{11F49026-758D-4AAE-0AD0-D4AAA60A9F50}"/>
              </a:ext>
            </a:extLst>
          </p:cNvPr>
          <p:cNvPicPr>
            <a:picLocks noChangeAspect="1"/>
          </p:cNvPicPr>
          <p:nvPr/>
        </p:nvPicPr>
        <p:blipFill>
          <a:blip r:embed="rId3"/>
          <a:stretch>
            <a:fillRect/>
          </a:stretch>
        </p:blipFill>
        <p:spPr>
          <a:xfrm>
            <a:off x="5576600" y="143595"/>
            <a:ext cx="1038797" cy="1038797"/>
          </a:xfrm>
          <a:prstGeom prst="rect">
            <a:avLst/>
          </a:prstGeom>
        </p:spPr>
      </p:pic>
      <p:sp>
        <p:nvSpPr>
          <p:cNvPr id="8" name="ZoneTexte 7">
            <a:extLst>
              <a:ext uri="{FF2B5EF4-FFF2-40B4-BE49-F238E27FC236}">
                <a16:creationId xmlns:a16="http://schemas.microsoft.com/office/drawing/2014/main" id="{6528C46A-F278-3544-8C2D-B4F60F186E1E}"/>
              </a:ext>
            </a:extLst>
          </p:cNvPr>
          <p:cNvSpPr txBox="1"/>
          <p:nvPr/>
        </p:nvSpPr>
        <p:spPr>
          <a:xfrm>
            <a:off x="579249" y="1334104"/>
            <a:ext cx="4997351" cy="1077218"/>
          </a:xfrm>
          <a:prstGeom prst="rect">
            <a:avLst/>
          </a:prstGeom>
          <a:noFill/>
        </p:spPr>
        <p:txBody>
          <a:bodyPr wrap="square" rtlCol="0">
            <a:spAutoFit/>
          </a:bodyPr>
          <a:lstStyle/>
          <a:p>
            <a:r>
              <a:rPr lang="fr-FR" sz="3200" dirty="0">
                <a:latin typeface="Arial" panose="020B0604020202020204" pitchFamily="34" charset="0"/>
                <a:cs typeface="Arial" panose="020B0604020202020204" pitchFamily="34" charset="0"/>
              </a:rPr>
              <a:t>Dessine le 6</a:t>
            </a:r>
            <a:r>
              <a:rPr lang="fr-FR" sz="3200" baseline="30000" dirty="0">
                <a:latin typeface="Arial" panose="020B0604020202020204" pitchFamily="34" charset="0"/>
                <a:cs typeface="Arial" panose="020B0604020202020204" pitchFamily="34" charset="0"/>
              </a:rPr>
              <a:t>ème</a:t>
            </a:r>
            <a:r>
              <a:rPr lang="fr-FR" sz="3200" dirty="0">
                <a:latin typeface="Arial" panose="020B0604020202020204" pitchFamily="34" charset="0"/>
                <a:cs typeface="Arial" panose="020B0604020202020204" pitchFamily="34" charset="0"/>
              </a:rPr>
              <a:t> symbole en partant de la droite</a:t>
            </a:r>
            <a:endParaRPr lang="fr-FR" sz="3200" dirty="0"/>
          </a:p>
        </p:txBody>
      </p:sp>
      <p:sp>
        <p:nvSpPr>
          <p:cNvPr id="9" name="ZoneTexte 8">
            <a:extLst>
              <a:ext uri="{FF2B5EF4-FFF2-40B4-BE49-F238E27FC236}">
                <a16:creationId xmlns:a16="http://schemas.microsoft.com/office/drawing/2014/main" id="{0E3F21BB-AFEB-F190-A5EC-9E2FF4FFC639}"/>
              </a:ext>
            </a:extLst>
          </p:cNvPr>
          <p:cNvSpPr txBox="1"/>
          <p:nvPr/>
        </p:nvSpPr>
        <p:spPr>
          <a:xfrm>
            <a:off x="6095998" y="2520006"/>
            <a:ext cx="6274475" cy="984885"/>
          </a:xfrm>
          <a:prstGeom prst="rect">
            <a:avLst/>
          </a:prstGeom>
          <a:noFill/>
        </p:spPr>
        <p:txBody>
          <a:bodyPr wrap="none" rtlCol="0">
            <a:spAutoFit/>
          </a:bodyPr>
          <a:lstStyle/>
          <a:p>
            <a:r>
              <a:rPr lang="fr-FR" sz="2600" dirty="0">
                <a:latin typeface="Arial" panose="020B0604020202020204" pitchFamily="34" charset="0"/>
                <a:cs typeface="Arial" panose="020B0604020202020204" pitchFamily="34" charset="0"/>
              </a:rPr>
              <a:t>Où est le nombre cent-cinquante-et-un ? </a:t>
            </a:r>
          </a:p>
          <a:p>
            <a:endParaRPr lang="fr-FR" sz="3200" dirty="0"/>
          </a:p>
        </p:txBody>
      </p:sp>
      <p:pic>
        <p:nvPicPr>
          <p:cNvPr id="5" name="Image 4">
            <a:extLst>
              <a:ext uri="{FF2B5EF4-FFF2-40B4-BE49-F238E27FC236}">
                <a16:creationId xmlns:a16="http://schemas.microsoft.com/office/drawing/2014/main" id="{696ADC08-3549-213A-2804-610FA1B1AED6}"/>
              </a:ext>
            </a:extLst>
          </p:cNvPr>
          <p:cNvPicPr>
            <a:picLocks noChangeAspect="1"/>
          </p:cNvPicPr>
          <p:nvPr/>
        </p:nvPicPr>
        <p:blipFill>
          <a:blip r:embed="rId4"/>
          <a:stretch>
            <a:fillRect/>
          </a:stretch>
        </p:blipFill>
        <p:spPr>
          <a:xfrm>
            <a:off x="291559" y="3314052"/>
            <a:ext cx="5524784" cy="787440"/>
          </a:xfrm>
          <a:prstGeom prst="rect">
            <a:avLst/>
          </a:prstGeom>
        </p:spPr>
      </p:pic>
      <p:pic>
        <p:nvPicPr>
          <p:cNvPr id="12" name="Image 11">
            <a:extLst>
              <a:ext uri="{FF2B5EF4-FFF2-40B4-BE49-F238E27FC236}">
                <a16:creationId xmlns:a16="http://schemas.microsoft.com/office/drawing/2014/main" id="{E92BD91E-FBC3-D54C-F4ED-1983B535703D}"/>
              </a:ext>
            </a:extLst>
          </p:cNvPr>
          <p:cNvPicPr>
            <a:picLocks noChangeAspect="1"/>
          </p:cNvPicPr>
          <p:nvPr/>
        </p:nvPicPr>
        <p:blipFill>
          <a:blip r:embed="rId5"/>
          <a:stretch>
            <a:fillRect/>
          </a:stretch>
        </p:blipFill>
        <p:spPr>
          <a:xfrm>
            <a:off x="6198447" y="3707772"/>
            <a:ext cx="5893103" cy="844593"/>
          </a:xfrm>
          <a:prstGeom prst="rect">
            <a:avLst/>
          </a:prstGeom>
        </p:spPr>
      </p:pic>
    </p:spTree>
    <p:extLst>
      <p:ext uri="{BB962C8B-B14F-4D97-AF65-F5344CB8AC3E}">
        <p14:creationId xmlns:p14="http://schemas.microsoft.com/office/powerpoint/2010/main" val="22077800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28F7F4-45E3-8C6D-B542-5E5F29FDBBA6}"/>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9FD20EBD-2786-F1D2-8668-13BD2FF22D91}"/>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4CD2D8A6-F929-E8E5-A756-B75F822DD4B9}"/>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66166F9E-0453-AC70-9DEE-91354DB18DB4}"/>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3" name="Connecteur droit 2">
            <a:extLst>
              <a:ext uri="{FF2B5EF4-FFF2-40B4-BE49-F238E27FC236}">
                <a16:creationId xmlns:a16="http://schemas.microsoft.com/office/drawing/2014/main" id="{D670A91F-227F-4C3B-1E00-B1E5ACE5D07E}"/>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2" name="Image 1">
            <a:extLst>
              <a:ext uri="{FF2B5EF4-FFF2-40B4-BE49-F238E27FC236}">
                <a16:creationId xmlns:a16="http://schemas.microsoft.com/office/drawing/2014/main" id="{5002E6C4-7A94-C225-70A5-9F06D9EBBE95}"/>
              </a:ext>
            </a:extLst>
          </p:cNvPr>
          <p:cNvPicPr>
            <a:picLocks noChangeAspect="1"/>
          </p:cNvPicPr>
          <p:nvPr/>
        </p:nvPicPr>
        <p:blipFill>
          <a:blip r:embed="rId3"/>
          <a:stretch>
            <a:fillRect/>
          </a:stretch>
        </p:blipFill>
        <p:spPr>
          <a:xfrm>
            <a:off x="5576600" y="143595"/>
            <a:ext cx="1038797" cy="1038797"/>
          </a:xfrm>
          <a:prstGeom prst="rect">
            <a:avLst/>
          </a:prstGeom>
        </p:spPr>
      </p:pic>
      <p:sp>
        <p:nvSpPr>
          <p:cNvPr id="8" name="ZoneTexte 7">
            <a:extLst>
              <a:ext uri="{FF2B5EF4-FFF2-40B4-BE49-F238E27FC236}">
                <a16:creationId xmlns:a16="http://schemas.microsoft.com/office/drawing/2014/main" id="{3A27D934-014C-0301-72FC-37ED7387F364}"/>
              </a:ext>
            </a:extLst>
          </p:cNvPr>
          <p:cNvSpPr txBox="1"/>
          <p:nvPr/>
        </p:nvSpPr>
        <p:spPr>
          <a:xfrm>
            <a:off x="154112" y="1613198"/>
            <a:ext cx="5901973" cy="1754326"/>
          </a:xfrm>
          <a:prstGeom prst="rect">
            <a:avLst/>
          </a:prstGeom>
          <a:noFill/>
        </p:spPr>
        <p:txBody>
          <a:bodyPr wrap="square" rtlCol="0">
            <a:spAutoFit/>
          </a:bodyPr>
          <a:lstStyle/>
          <a:p>
            <a:r>
              <a:rPr lang="fr-FR" sz="2700" dirty="0">
                <a:latin typeface="Arial" panose="020B0604020202020204" pitchFamily="34" charset="0"/>
                <a:cs typeface="Arial" panose="020B0604020202020204" pitchFamily="34" charset="0"/>
              </a:rPr>
              <a:t>Observe la suite. </a:t>
            </a:r>
          </a:p>
          <a:p>
            <a:r>
              <a:rPr lang="fr-FR" sz="2700" dirty="0">
                <a:latin typeface="Arial" panose="020B0604020202020204" pitchFamily="34" charset="0"/>
                <a:cs typeface="Arial" panose="020B0604020202020204" pitchFamily="34" charset="0"/>
              </a:rPr>
              <a:t>Elle va de gauche à droite. </a:t>
            </a:r>
          </a:p>
          <a:p>
            <a:r>
              <a:rPr lang="fr-FR" sz="2700" dirty="0">
                <a:latin typeface="Arial" panose="020B0604020202020204" pitchFamily="34" charset="0"/>
                <a:cs typeface="Arial" panose="020B0604020202020204" pitchFamily="34" charset="0"/>
              </a:rPr>
              <a:t>Dessine le 3</a:t>
            </a:r>
            <a:r>
              <a:rPr lang="fr-FR" sz="2700" baseline="30000" dirty="0">
                <a:latin typeface="Arial" panose="020B0604020202020204" pitchFamily="34" charset="0"/>
                <a:cs typeface="Arial" panose="020B0604020202020204" pitchFamily="34" charset="0"/>
              </a:rPr>
              <a:t>ème</a:t>
            </a:r>
            <a:r>
              <a:rPr lang="fr-FR" sz="2700" dirty="0">
                <a:latin typeface="Arial" panose="020B0604020202020204" pitchFamily="34" charset="0"/>
                <a:cs typeface="Arial" panose="020B0604020202020204" pitchFamily="34" charset="0"/>
              </a:rPr>
              <a:t> symbole après le cœur. </a:t>
            </a:r>
            <a:endParaRPr lang="fr-FR" sz="2700" dirty="0"/>
          </a:p>
        </p:txBody>
      </p:sp>
      <p:sp>
        <p:nvSpPr>
          <p:cNvPr id="9" name="ZoneTexte 8">
            <a:extLst>
              <a:ext uri="{FF2B5EF4-FFF2-40B4-BE49-F238E27FC236}">
                <a16:creationId xmlns:a16="http://schemas.microsoft.com/office/drawing/2014/main" id="{80A4E41A-A29B-FA6E-AEC6-6B2083B58CC1}"/>
              </a:ext>
            </a:extLst>
          </p:cNvPr>
          <p:cNvSpPr txBox="1"/>
          <p:nvPr/>
        </p:nvSpPr>
        <p:spPr>
          <a:xfrm>
            <a:off x="6095998" y="2520006"/>
            <a:ext cx="6218369" cy="984885"/>
          </a:xfrm>
          <a:prstGeom prst="rect">
            <a:avLst/>
          </a:prstGeom>
          <a:noFill/>
        </p:spPr>
        <p:txBody>
          <a:bodyPr wrap="none" rtlCol="0">
            <a:spAutoFit/>
          </a:bodyPr>
          <a:lstStyle/>
          <a:p>
            <a:r>
              <a:rPr lang="fr-FR" sz="2600" dirty="0">
                <a:latin typeface="Arial" panose="020B0604020202020204" pitchFamily="34" charset="0"/>
                <a:cs typeface="Arial" panose="020B0604020202020204" pitchFamily="34" charset="0"/>
              </a:rPr>
              <a:t>Où est le nombre cent-soixante-douze ? </a:t>
            </a:r>
          </a:p>
          <a:p>
            <a:endParaRPr lang="fr-FR" sz="3200" dirty="0"/>
          </a:p>
        </p:txBody>
      </p:sp>
      <p:pic>
        <p:nvPicPr>
          <p:cNvPr id="16" name="Image 15">
            <a:extLst>
              <a:ext uri="{FF2B5EF4-FFF2-40B4-BE49-F238E27FC236}">
                <a16:creationId xmlns:a16="http://schemas.microsoft.com/office/drawing/2014/main" id="{1603B3A5-B38B-A0E6-4A92-9350FB5A9FC6}"/>
              </a:ext>
            </a:extLst>
          </p:cNvPr>
          <p:cNvPicPr>
            <a:picLocks noChangeAspect="1"/>
          </p:cNvPicPr>
          <p:nvPr/>
        </p:nvPicPr>
        <p:blipFill>
          <a:blip r:embed="rId4"/>
          <a:stretch>
            <a:fillRect/>
          </a:stretch>
        </p:blipFill>
        <p:spPr>
          <a:xfrm>
            <a:off x="266157" y="3429000"/>
            <a:ext cx="5550185" cy="857294"/>
          </a:xfrm>
          <a:prstGeom prst="rect">
            <a:avLst/>
          </a:prstGeom>
        </p:spPr>
      </p:pic>
      <p:pic>
        <p:nvPicPr>
          <p:cNvPr id="18" name="Image 17">
            <a:extLst>
              <a:ext uri="{FF2B5EF4-FFF2-40B4-BE49-F238E27FC236}">
                <a16:creationId xmlns:a16="http://schemas.microsoft.com/office/drawing/2014/main" id="{7BA11B89-B945-FD9F-8070-9E6E38BDF655}"/>
              </a:ext>
            </a:extLst>
          </p:cNvPr>
          <p:cNvPicPr>
            <a:picLocks noChangeAspect="1"/>
          </p:cNvPicPr>
          <p:nvPr/>
        </p:nvPicPr>
        <p:blipFill>
          <a:blip r:embed="rId5"/>
          <a:stretch>
            <a:fillRect/>
          </a:stretch>
        </p:blipFill>
        <p:spPr>
          <a:xfrm>
            <a:off x="6135916" y="3522871"/>
            <a:ext cx="5931205" cy="863644"/>
          </a:xfrm>
          <a:prstGeom prst="rect">
            <a:avLst/>
          </a:prstGeom>
        </p:spPr>
      </p:pic>
    </p:spTree>
    <p:extLst>
      <p:ext uri="{BB962C8B-B14F-4D97-AF65-F5344CB8AC3E}">
        <p14:creationId xmlns:p14="http://schemas.microsoft.com/office/powerpoint/2010/main" val="22913343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6C92A6-CAB7-8F91-8B38-3F77DB9B8F10}"/>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57BA97E8-E288-D932-AFB9-1808BDF82A6E}"/>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CE8FFFA5-4851-CD30-7644-8A8FCD9E17B0}"/>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8B0313D9-360C-AE12-1B52-18A52B61D9F7}"/>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3" name="Connecteur droit 2">
            <a:extLst>
              <a:ext uri="{FF2B5EF4-FFF2-40B4-BE49-F238E27FC236}">
                <a16:creationId xmlns:a16="http://schemas.microsoft.com/office/drawing/2014/main" id="{0DA0DF69-37A0-1B40-0FDA-D73AD1B842DF}"/>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2" name="Image 1">
            <a:extLst>
              <a:ext uri="{FF2B5EF4-FFF2-40B4-BE49-F238E27FC236}">
                <a16:creationId xmlns:a16="http://schemas.microsoft.com/office/drawing/2014/main" id="{629A2B9F-0D60-EDA3-4EEA-CFF58DF7A4E9}"/>
              </a:ext>
            </a:extLst>
          </p:cNvPr>
          <p:cNvPicPr>
            <a:picLocks noChangeAspect="1"/>
          </p:cNvPicPr>
          <p:nvPr/>
        </p:nvPicPr>
        <p:blipFill>
          <a:blip r:embed="rId3"/>
          <a:stretch>
            <a:fillRect/>
          </a:stretch>
        </p:blipFill>
        <p:spPr>
          <a:xfrm>
            <a:off x="5576600" y="143595"/>
            <a:ext cx="1038797" cy="1038797"/>
          </a:xfrm>
          <a:prstGeom prst="rect">
            <a:avLst/>
          </a:prstGeom>
        </p:spPr>
      </p:pic>
      <p:sp>
        <p:nvSpPr>
          <p:cNvPr id="8" name="ZoneTexte 7">
            <a:extLst>
              <a:ext uri="{FF2B5EF4-FFF2-40B4-BE49-F238E27FC236}">
                <a16:creationId xmlns:a16="http://schemas.microsoft.com/office/drawing/2014/main" id="{7C91824C-2ABA-F5AA-4589-E18A3C6AC0FE}"/>
              </a:ext>
            </a:extLst>
          </p:cNvPr>
          <p:cNvSpPr txBox="1"/>
          <p:nvPr/>
        </p:nvSpPr>
        <p:spPr>
          <a:xfrm>
            <a:off x="154112" y="1613198"/>
            <a:ext cx="5901973" cy="1754326"/>
          </a:xfrm>
          <a:prstGeom prst="rect">
            <a:avLst/>
          </a:prstGeom>
          <a:noFill/>
        </p:spPr>
        <p:txBody>
          <a:bodyPr wrap="square" rtlCol="0">
            <a:spAutoFit/>
          </a:bodyPr>
          <a:lstStyle/>
          <a:p>
            <a:r>
              <a:rPr lang="fr-FR" sz="2700" dirty="0">
                <a:latin typeface="Arial" panose="020B0604020202020204" pitchFamily="34" charset="0"/>
                <a:cs typeface="Arial" panose="020B0604020202020204" pitchFamily="34" charset="0"/>
              </a:rPr>
              <a:t>Observe la suite. </a:t>
            </a:r>
          </a:p>
          <a:p>
            <a:r>
              <a:rPr lang="fr-FR" sz="2700" dirty="0">
                <a:latin typeface="Arial" panose="020B0604020202020204" pitchFamily="34" charset="0"/>
                <a:cs typeface="Arial" panose="020B0604020202020204" pitchFamily="34" charset="0"/>
              </a:rPr>
              <a:t>Elle va de gauche à droite. </a:t>
            </a:r>
          </a:p>
          <a:p>
            <a:r>
              <a:rPr lang="fr-FR" sz="2700" dirty="0">
                <a:latin typeface="Arial" panose="020B0604020202020204" pitchFamily="34" charset="0"/>
                <a:cs typeface="Arial" panose="020B0604020202020204" pitchFamily="34" charset="0"/>
              </a:rPr>
              <a:t>Dessine le 4</a:t>
            </a:r>
            <a:r>
              <a:rPr lang="fr-FR" sz="2700" baseline="30000" dirty="0">
                <a:latin typeface="Arial" panose="020B0604020202020204" pitchFamily="34" charset="0"/>
                <a:cs typeface="Arial" panose="020B0604020202020204" pitchFamily="34" charset="0"/>
              </a:rPr>
              <a:t>ème</a:t>
            </a:r>
            <a:r>
              <a:rPr lang="fr-FR" sz="2700" dirty="0">
                <a:latin typeface="Arial" panose="020B0604020202020204" pitchFamily="34" charset="0"/>
                <a:cs typeface="Arial" panose="020B0604020202020204" pitchFamily="34" charset="0"/>
              </a:rPr>
              <a:t> symbole avant la lune.</a:t>
            </a:r>
            <a:endParaRPr lang="fr-FR" sz="2700" dirty="0"/>
          </a:p>
        </p:txBody>
      </p:sp>
      <p:sp>
        <p:nvSpPr>
          <p:cNvPr id="9" name="ZoneTexte 8">
            <a:extLst>
              <a:ext uri="{FF2B5EF4-FFF2-40B4-BE49-F238E27FC236}">
                <a16:creationId xmlns:a16="http://schemas.microsoft.com/office/drawing/2014/main" id="{4C5CCEA9-603C-CE64-4189-EA8BDB5A78A7}"/>
              </a:ext>
            </a:extLst>
          </p:cNvPr>
          <p:cNvSpPr txBox="1"/>
          <p:nvPr/>
        </p:nvSpPr>
        <p:spPr>
          <a:xfrm>
            <a:off x="6095998" y="2520006"/>
            <a:ext cx="4732386" cy="984885"/>
          </a:xfrm>
          <a:prstGeom prst="rect">
            <a:avLst/>
          </a:prstGeom>
          <a:noFill/>
        </p:spPr>
        <p:txBody>
          <a:bodyPr wrap="none" rtlCol="0">
            <a:spAutoFit/>
          </a:bodyPr>
          <a:lstStyle/>
          <a:p>
            <a:r>
              <a:rPr lang="fr-FR" sz="2600" dirty="0">
                <a:latin typeface="Arial" panose="020B0604020202020204" pitchFamily="34" charset="0"/>
                <a:cs typeface="Arial" panose="020B0604020202020204" pitchFamily="34" charset="0"/>
              </a:rPr>
              <a:t>Où est le nombre cent-seize ? </a:t>
            </a:r>
          </a:p>
          <a:p>
            <a:endParaRPr lang="fr-FR" sz="3200" dirty="0"/>
          </a:p>
        </p:txBody>
      </p:sp>
      <p:pic>
        <p:nvPicPr>
          <p:cNvPr id="5" name="Image 4">
            <a:extLst>
              <a:ext uri="{FF2B5EF4-FFF2-40B4-BE49-F238E27FC236}">
                <a16:creationId xmlns:a16="http://schemas.microsoft.com/office/drawing/2014/main" id="{F667BBC0-2FDB-5D81-B04A-B294016A9DF2}"/>
              </a:ext>
            </a:extLst>
          </p:cNvPr>
          <p:cNvPicPr>
            <a:picLocks noChangeAspect="1"/>
          </p:cNvPicPr>
          <p:nvPr/>
        </p:nvPicPr>
        <p:blipFill>
          <a:blip r:embed="rId4"/>
          <a:stretch>
            <a:fillRect/>
          </a:stretch>
        </p:blipFill>
        <p:spPr>
          <a:xfrm>
            <a:off x="202899" y="3522871"/>
            <a:ext cx="5663646" cy="830017"/>
          </a:xfrm>
          <a:prstGeom prst="rect">
            <a:avLst/>
          </a:prstGeom>
        </p:spPr>
      </p:pic>
      <p:pic>
        <p:nvPicPr>
          <p:cNvPr id="7" name="Image 6">
            <a:extLst>
              <a:ext uri="{FF2B5EF4-FFF2-40B4-BE49-F238E27FC236}">
                <a16:creationId xmlns:a16="http://schemas.microsoft.com/office/drawing/2014/main" id="{32E9383A-0180-3233-2188-9B7948AE494D}"/>
              </a:ext>
            </a:extLst>
          </p:cNvPr>
          <p:cNvPicPr>
            <a:picLocks noChangeAspect="1"/>
          </p:cNvPicPr>
          <p:nvPr/>
        </p:nvPicPr>
        <p:blipFill>
          <a:blip r:embed="rId5"/>
          <a:stretch>
            <a:fillRect/>
          </a:stretch>
        </p:blipFill>
        <p:spPr>
          <a:xfrm>
            <a:off x="6143923" y="3676020"/>
            <a:ext cx="5874052" cy="882695"/>
          </a:xfrm>
          <a:prstGeom prst="rect">
            <a:avLst/>
          </a:prstGeom>
        </p:spPr>
      </p:pic>
    </p:spTree>
    <p:extLst>
      <p:ext uri="{BB962C8B-B14F-4D97-AF65-F5344CB8AC3E}">
        <p14:creationId xmlns:p14="http://schemas.microsoft.com/office/powerpoint/2010/main" val="267025802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13526</TotalTime>
  <Words>2613</Words>
  <Application>Microsoft Office PowerPoint</Application>
  <PresentationFormat>Grand écran</PresentationFormat>
  <Paragraphs>133</Paragraphs>
  <Slides>22</Slides>
  <Notes>18</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22</vt:i4>
      </vt:variant>
    </vt:vector>
  </HeadingPairs>
  <TitlesOfParts>
    <vt:vector size="29" baseType="lpstr">
      <vt:lpstr>Arial</vt:lpstr>
      <vt:lpstr>Calibri</vt:lpstr>
      <vt:lpstr>Calibri Light</vt:lpstr>
      <vt:lpstr>KG Turning Tables</vt:lpstr>
      <vt:lpstr>Webdings</vt:lpstr>
      <vt:lpstr>Wingdings</vt:lpstr>
      <vt:lpstr>Thème Office</vt:lpstr>
      <vt:lpstr>PERIODE 2  séance 29</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Laetitia</dc:creator>
  <cp:lastModifiedBy>VALERIE BAILLY</cp:lastModifiedBy>
  <cp:revision>242</cp:revision>
  <dcterms:created xsi:type="dcterms:W3CDTF">2018-07-28T07:30:27Z</dcterms:created>
  <dcterms:modified xsi:type="dcterms:W3CDTF">2025-10-27T08:55:00Z</dcterms:modified>
</cp:coreProperties>
</file>